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5" r:id="rId15"/>
    <p:sldId id="277" r:id="rId16"/>
    <p:sldId id="276" r:id="rId17"/>
    <p:sldId id="270" r:id="rId18"/>
    <p:sldId id="271" r:id="rId19"/>
    <p:sldId id="272" r:id="rId20"/>
    <p:sldId id="273"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51" d="100"/>
          <a:sy n="51" d="100"/>
        </p:scale>
        <p:origin x="1059"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6DFF0-B51F-4035-94B2-E054B3BF4C50}" type="datetimeFigureOut">
              <a:rPr lang="en-US" smtClean="0"/>
              <a:t>5/31/2019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E9418-C55D-4A26-B263-4F3218B45810}" type="slidenum">
              <a:rPr lang="en-US" smtClean="0"/>
              <a:t>‹#›</a:t>
            </a:fld>
            <a:endParaRPr lang="en-US"/>
          </a:p>
        </p:txBody>
      </p:sp>
    </p:spTree>
    <p:extLst>
      <p:ext uri="{BB962C8B-B14F-4D97-AF65-F5344CB8AC3E}">
        <p14:creationId xmlns:p14="http://schemas.microsoft.com/office/powerpoint/2010/main" val="243365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BF0B90C-3848-4B34-AD61-31B2B1787013}" type="slidenum">
              <a:rPr lang="en-US" altLang="en-US" smtClean="0"/>
              <a:pPr>
                <a:spcBef>
                  <a:spcPct val="0"/>
                </a:spcBef>
              </a:pPr>
              <a:t>1</a:t>
            </a:fld>
            <a:endParaRPr lang="en-US" altLang="en-US" dirty="0" smtClean="0"/>
          </a:p>
        </p:txBody>
      </p:sp>
      <p:sp>
        <p:nvSpPr>
          <p:cNvPr id="4099" name="Rectangle 2"/>
          <p:cNvSpPr>
            <a:spLocks noGrp="1" noRot="1" noChangeAspect="1" noChangeArrowheads="1" noTextEdit="1"/>
          </p:cNvSpPr>
          <p:nvPr>
            <p:ph type="sldImg"/>
          </p:nvPr>
        </p:nvSpPr>
        <p:spPr>
          <a:xfrm>
            <a:off x="381000" y="685800"/>
            <a:ext cx="6096000" cy="3429000"/>
          </a:xfrm>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883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CAEF2C-89E0-4D6B-9D49-17632CED262D}"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61EFF-7923-46C3-A294-00F829735389}" type="slidenum">
              <a:rPr lang="en-US" smtClean="0"/>
              <a:t>‹#›</a:t>
            </a:fld>
            <a:endParaRPr lang="en-US"/>
          </a:p>
        </p:txBody>
      </p:sp>
    </p:spTree>
    <p:extLst>
      <p:ext uri="{BB962C8B-B14F-4D97-AF65-F5344CB8AC3E}">
        <p14:creationId xmlns:p14="http://schemas.microsoft.com/office/powerpoint/2010/main" val="834980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AEF2C-89E0-4D6B-9D49-17632CED262D}"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61EFF-7923-46C3-A294-00F829735389}" type="slidenum">
              <a:rPr lang="en-US" smtClean="0"/>
              <a:t>‹#›</a:t>
            </a:fld>
            <a:endParaRPr lang="en-US"/>
          </a:p>
        </p:txBody>
      </p:sp>
    </p:spTree>
    <p:extLst>
      <p:ext uri="{BB962C8B-B14F-4D97-AF65-F5344CB8AC3E}">
        <p14:creationId xmlns:p14="http://schemas.microsoft.com/office/powerpoint/2010/main" val="3815469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AEF2C-89E0-4D6B-9D49-17632CED262D}"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61EFF-7923-46C3-A294-00F829735389}" type="slidenum">
              <a:rPr lang="en-US" smtClean="0"/>
              <a:t>‹#›</a:t>
            </a:fld>
            <a:endParaRPr lang="en-US"/>
          </a:p>
        </p:txBody>
      </p:sp>
    </p:spTree>
    <p:extLst>
      <p:ext uri="{BB962C8B-B14F-4D97-AF65-F5344CB8AC3E}">
        <p14:creationId xmlns:p14="http://schemas.microsoft.com/office/powerpoint/2010/main" val="1177337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AEF2C-89E0-4D6B-9D49-17632CED262D}"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61EFF-7923-46C3-A294-00F829735389}" type="slidenum">
              <a:rPr lang="en-US" smtClean="0"/>
              <a:t>‹#›</a:t>
            </a:fld>
            <a:endParaRPr lang="en-US"/>
          </a:p>
        </p:txBody>
      </p:sp>
    </p:spTree>
    <p:extLst>
      <p:ext uri="{BB962C8B-B14F-4D97-AF65-F5344CB8AC3E}">
        <p14:creationId xmlns:p14="http://schemas.microsoft.com/office/powerpoint/2010/main" val="355481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AEF2C-89E0-4D6B-9D49-17632CED262D}"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61EFF-7923-46C3-A294-00F829735389}" type="slidenum">
              <a:rPr lang="en-US" smtClean="0"/>
              <a:t>‹#›</a:t>
            </a:fld>
            <a:endParaRPr lang="en-US"/>
          </a:p>
        </p:txBody>
      </p:sp>
    </p:spTree>
    <p:extLst>
      <p:ext uri="{BB962C8B-B14F-4D97-AF65-F5344CB8AC3E}">
        <p14:creationId xmlns:p14="http://schemas.microsoft.com/office/powerpoint/2010/main" val="71416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CAEF2C-89E0-4D6B-9D49-17632CED262D}" type="datetimeFigureOut">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61EFF-7923-46C3-A294-00F829735389}" type="slidenum">
              <a:rPr lang="en-US" smtClean="0"/>
              <a:t>‹#›</a:t>
            </a:fld>
            <a:endParaRPr lang="en-US"/>
          </a:p>
        </p:txBody>
      </p:sp>
    </p:spTree>
    <p:extLst>
      <p:ext uri="{BB962C8B-B14F-4D97-AF65-F5344CB8AC3E}">
        <p14:creationId xmlns:p14="http://schemas.microsoft.com/office/powerpoint/2010/main" val="298758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CAEF2C-89E0-4D6B-9D49-17632CED262D}" type="datetimeFigureOut">
              <a:rPr lang="en-US" smtClean="0"/>
              <a:t>5/31/2019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761EFF-7923-46C3-A294-00F829735389}" type="slidenum">
              <a:rPr lang="en-US" smtClean="0"/>
              <a:t>‹#›</a:t>
            </a:fld>
            <a:endParaRPr lang="en-US"/>
          </a:p>
        </p:txBody>
      </p:sp>
    </p:spTree>
    <p:extLst>
      <p:ext uri="{BB962C8B-B14F-4D97-AF65-F5344CB8AC3E}">
        <p14:creationId xmlns:p14="http://schemas.microsoft.com/office/powerpoint/2010/main" val="2388839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CAEF2C-89E0-4D6B-9D49-17632CED262D}" type="datetimeFigureOut">
              <a:rPr lang="en-US" smtClean="0"/>
              <a:t>5/31/2019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761EFF-7923-46C3-A294-00F829735389}" type="slidenum">
              <a:rPr lang="en-US" smtClean="0"/>
              <a:t>‹#›</a:t>
            </a:fld>
            <a:endParaRPr lang="en-US"/>
          </a:p>
        </p:txBody>
      </p:sp>
    </p:spTree>
    <p:extLst>
      <p:ext uri="{BB962C8B-B14F-4D97-AF65-F5344CB8AC3E}">
        <p14:creationId xmlns:p14="http://schemas.microsoft.com/office/powerpoint/2010/main" val="1582215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AEF2C-89E0-4D6B-9D49-17632CED262D}" type="datetimeFigureOut">
              <a:rPr lang="en-US" smtClean="0"/>
              <a:t>5/31/2019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761EFF-7923-46C3-A294-00F829735389}" type="slidenum">
              <a:rPr lang="en-US" smtClean="0"/>
              <a:t>‹#›</a:t>
            </a:fld>
            <a:endParaRPr lang="en-US"/>
          </a:p>
        </p:txBody>
      </p:sp>
    </p:spTree>
    <p:extLst>
      <p:ext uri="{BB962C8B-B14F-4D97-AF65-F5344CB8AC3E}">
        <p14:creationId xmlns:p14="http://schemas.microsoft.com/office/powerpoint/2010/main" val="143693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AEF2C-89E0-4D6B-9D49-17632CED262D}" type="datetimeFigureOut">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61EFF-7923-46C3-A294-00F829735389}" type="slidenum">
              <a:rPr lang="en-US" smtClean="0"/>
              <a:t>‹#›</a:t>
            </a:fld>
            <a:endParaRPr lang="en-US"/>
          </a:p>
        </p:txBody>
      </p:sp>
    </p:spTree>
    <p:extLst>
      <p:ext uri="{BB962C8B-B14F-4D97-AF65-F5344CB8AC3E}">
        <p14:creationId xmlns:p14="http://schemas.microsoft.com/office/powerpoint/2010/main" val="3027813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AEF2C-89E0-4D6B-9D49-17632CED262D}" type="datetimeFigureOut">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61EFF-7923-46C3-A294-00F829735389}" type="slidenum">
              <a:rPr lang="en-US" smtClean="0"/>
              <a:t>‹#›</a:t>
            </a:fld>
            <a:endParaRPr lang="en-US"/>
          </a:p>
        </p:txBody>
      </p:sp>
    </p:spTree>
    <p:extLst>
      <p:ext uri="{BB962C8B-B14F-4D97-AF65-F5344CB8AC3E}">
        <p14:creationId xmlns:p14="http://schemas.microsoft.com/office/powerpoint/2010/main" val="221133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AEF2C-89E0-4D6B-9D49-17632CED262D}" type="datetimeFigureOut">
              <a:rPr lang="en-US" smtClean="0"/>
              <a:t>5/31/2019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61EFF-7923-46C3-A294-00F829735389}" type="slidenum">
              <a:rPr lang="en-US" smtClean="0"/>
              <a:t>‹#›</a:t>
            </a:fld>
            <a:endParaRPr lang="en-US"/>
          </a:p>
        </p:txBody>
      </p:sp>
    </p:spTree>
    <p:extLst>
      <p:ext uri="{BB962C8B-B14F-4D97-AF65-F5344CB8AC3E}">
        <p14:creationId xmlns:p14="http://schemas.microsoft.com/office/powerpoint/2010/main" val="404929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375656" y="1095083"/>
            <a:ext cx="6553200" cy="1648117"/>
          </a:xfrm>
        </p:spPr>
        <p:txBody>
          <a:bodyPr>
            <a:normAutofit fontScale="90000"/>
          </a:bodyPr>
          <a:lstStyle/>
          <a:p>
            <a:pPr algn="ctr" eaLnBrk="1" hangingPunct="1"/>
            <a:r>
              <a:rPr lang="en-US" altLang="en-US" sz="4900" b="1" dirty="0" smtClean="0">
                <a:latin typeface="Times New Roman" panose="02020603050405020304" pitchFamily="18" charset="0"/>
                <a:cs typeface="Times New Roman" panose="02020603050405020304" pitchFamily="18" charset="0"/>
              </a:rPr>
              <a:t>Epigenetics</a:t>
            </a:r>
            <a:r>
              <a:rPr lang="en-US" altLang="en-US" b="1" dirty="0" smtClean="0">
                <a:latin typeface="Times New Roman" panose="02020603050405020304" pitchFamily="18" charset="0"/>
                <a:cs typeface="Times New Roman" panose="02020603050405020304" pitchFamily="18" charset="0"/>
              </a:rPr>
              <a:t> </a:t>
            </a:r>
            <a:br>
              <a:rPr lang="en-US" altLang="en-US" b="1" dirty="0" smtClean="0">
                <a:latin typeface="Times New Roman" panose="02020603050405020304" pitchFamily="18" charset="0"/>
                <a:cs typeface="Times New Roman" panose="02020603050405020304" pitchFamily="18" charset="0"/>
              </a:rPr>
            </a:br>
            <a:r>
              <a:rPr lang="en-US" altLang="en-US" b="1" dirty="0" smtClean="0">
                <a:latin typeface="Times New Roman" panose="02020603050405020304" pitchFamily="18" charset="0"/>
                <a:cs typeface="Times New Roman" panose="02020603050405020304" pitchFamily="18" charset="0"/>
              </a:rPr>
              <a:t>and </a:t>
            </a:r>
            <a:br>
              <a:rPr lang="en-US" altLang="en-US" b="1" dirty="0" smtClean="0">
                <a:latin typeface="Times New Roman" panose="02020603050405020304" pitchFamily="18" charset="0"/>
                <a:cs typeface="Times New Roman" panose="02020603050405020304" pitchFamily="18" charset="0"/>
              </a:rPr>
            </a:br>
            <a:r>
              <a:rPr lang="en-US" altLang="en-US" b="1" dirty="0" smtClean="0">
                <a:latin typeface="Times New Roman" panose="02020603050405020304" pitchFamily="18" charset="0"/>
                <a:cs typeface="Times New Roman" panose="02020603050405020304" pitchFamily="18" charset="0"/>
              </a:rPr>
              <a:t>Cellular Memory</a:t>
            </a:r>
            <a:endParaRPr lang="en-US" altLang="en-US" b="1" dirty="0" smtClean="0">
              <a:latin typeface="Times New Roman" panose="02020603050405020304" pitchFamily="18" charset="0"/>
            </a:endParaRPr>
          </a:p>
        </p:txBody>
      </p:sp>
      <p:sp>
        <p:nvSpPr>
          <p:cNvPr id="41991" name="Text Box 7"/>
          <p:cNvSpPr txBox="1">
            <a:spLocks noChangeArrowheads="1"/>
          </p:cNvSpPr>
          <p:nvPr/>
        </p:nvSpPr>
        <p:spPr bwMode="auto">
          <a:xfrm>
            <a:off x="1418932" y="4304029"/>
            <a:ext cx="4038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a:latin typeface="Times New Roman" panose="02020603050405020304" pitchFamily="18" charset="0"/>
                <a:cs typeface="Times New Roman" panose="02020603050405020304" pitchFamily="18" charset="0"/>
                <a:sym typeface="Symbol" panose="05050102010706020507" pitchFamily="18" charset="2"/>
              </a:rPr>
              <a:t>Arlene R. Taylor PhD</a:t>
            </a:r>
            <a:br>
              <a:rPr lang="en-US" altLang="en-US" sz="2800" b="1" dirty="0">
                <a:latin typeface="Times New Roman" panose="02020603050405020304" pitchFamily="18" charset="0"/>
                <a:cs typeface="Times New Roman" panose="02020603050405020304" pitchFamily="18" charset="0"/>
                <a:sym typeface="Symbol" panose="05050102010706020507" pitchFamily="18" charset="2"/>
              </a:rPr>
            </a:br>
            <a:r>
              <a:rPr lang="en-US" altLang="en-US" sz="2800" b="1" dirty="0">
                <a:latin typeface="Times New Roman" panose="02020603050405020304" pitchFamily="18" charset="0"/>
                <a:cs typeface="Times New Roman" panose="02020603050405020304" pitchFamily="18" charset="0"/>
                <a:sym typeface="Symbol" panose="05050102010706020507" pitchFamily="18" charset="2"/>
              </a:rPr>
              <a:t>www.arlenetaylor.org</a:t>
            </a:r>
            <a:br>
              <a:rPr lang="en-US" altLang="en-US" sz="2800" b="1" dirty="0">
                <a:latin typeface="Times New Roman" panose="02020603050405020304" pitchFamily="18" charset="0"/>
                <a:cs typeface="Times New Roman" panose="02020603050405020304" pitchFamily="18" charset="0"/>
                <a:sym typeface="Symbol" panose="05050102010706020507" pitchFamily="18" charset="2"/>
              </a:rPr>
            </a:br>
            <a:r>
              <a:rPr lang="en-US" altLang="en-US" sz="2800" b="1" dirty="0">
                <a:latin typeface="Times New Roman" panose="02020603050405020304" pitchFamily="18" charset="0"/>
                <a:cs typeface="Times New Roman" panose="02020603050405020304" pitchFamily="18" charset="0"/>
                <a:sym typeface="Symbol" panose="05050102010706020507" pitchFamily="18" charset="2"/>
              </a:rPr>
              <a:t>www.LLM.life </a:t>
            </a:r>
          </a:p>
        </p:txBody>
      </p:sp>
      <p:pic>
        <p:nvPicPr>
          <p:cNvPr id="307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7021" y="3246113"/>
            <a:ext cx="2019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344182" y="4811861"/>
            <a:ext cx="990600" cy="369332"/>
          </a:xfrm>
          <a:prstGeom prst="rect">
            <a:avLst/>
          </a:prstGeom>
          <a:noFill/>
        </p:spPr>
        <p:txBody>
          <a:bodyPr wrap="square" rtlCol="0">
            <a:spAutoFit/>
          </a:bodyPr>
          <a:lstStyle/>
          <a:p>
            <a:r>
              <a:rPr lang="en-US" dirty="0" smtClean="0"/>
              <a:t>  5-19</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6134" y="978547"/>
            <a:ext cx="2324100" cy="2984500"/>
          </a:xfrm>
          <a:prstGeom prst="rect">
            <a:avLst/>
          </a:prstGeom>
        </p:spPr>
      </p:pic>
    </p:spTree>
    <p:extLst>
      <p:ext uri="{BB962C8B-B14F-4D97-AF65-F5344CB8AC3E}">
        <p14:creationId xmlns:p14="http://schemas.microsoft.com/office/powerpoint/2010/main" val="3760142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9359" y="861478"/>
            <a:ext cx="10333282" cy="4216539"/>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Epigenetics may actually account for more than the estimated 70 percent since it can </a:t>
            </a:r>
            <a:r>
              <a:rPr lang="en-US" sz="2800" b="1" dirty="0" smtClean="0">
                <a:latin typeface="Arial" panose="020B0604020202020204" pitchFamily="34" charset="0"/>
                <a:cs typeface="Arial" panose="020B0604020202020204" pitchFamily="34" charset="0"/>
              </a:rPr>
              <a:t>impact genetics </a:t>
            </a:r>
          </a:p>
          <a:p>
            <a:endParaRPr lang="en-US" sz="20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This relatively new body of knowledge about biology </a:t>
            </a:r>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helps </a:t>
            </a:r>
            <a:r>
              <a:rPr lang="en-US" sz="2800" b="1" dirty="0">
                <a:latin typeface="Arial" panose="020B0604020202020204" pitchFamily="34" charset="0"/>
                <a:cs typeface="Arial" panose="020B0604020202020204" pitchFamily="34" charset="0"/>
              </a:rPr>
              <a:t>to explain how some illnesses, diseases, </a:t>
            </a:r>
            <a:r>
              <a:rPr lang="en-US" sz="2800" b="1" dirty="0" smtClean="0">
                <a:latin typeface="Arial" panose="020B0604020202020204" pitchFamily="34" charset="0"/>
                <a:cs typeface="Arial" panose="020B0604020202020204" pitchFamily="34" charset="0"/>
              </a:rPr>
              <a:t>addictions, and other behaviors </a:t>
            </a:r>
            <a:r>
              <a:rPr lang="en-US" sz="2800" b="1" dirty="0">
                <a:latin typeface="Arial" panose="020B0604020202020204" pitchFamily="34" charset="0"/>
                <a:cs typeface="Arial" panose="020B0604020202020204" pitchFamily="34" charset="0"/>
              </a:rPr>
              <a:t>tend to “</a:t>
            </a:r>
            <a:r>
              <a:rPr lang="en-US" sz="2800" b="1" dirty="0" smtClean="0">
                <a:latin typeface="Arial" panose="020B0604020202020204" pitchFamily="34" charset="0"/>
                <a:cs typeface="Arial" panose="020B0604020202020204" pitchFamily="34" charset="0"/>
              </a:rPr>
              <a:t>run” </a:t>
            </a:r>
            <a:r>
              <a:rPr lang="en-US" sz="2800" b="1" dirty="0">
                <a:latin typeface="Arial" panose="020B0604020202020204" pitchFamily="34" charset="0"/>
                <a:cs typeface="Arial" panose="020B0604020202020204" pitchFamily="34" charset="0"/>
              </a:rPr>
              <a:t>in </a:t>
            </a:r>
            <a:r>
              <a:rPr lang="en-US" sz="2800" b="1" dirty="0" smtClean="0">
                <a:latin typeface="Arial" panose="020B0604020202020204" pitchFamily="34" charset="0"/>
                <a:cs typeface="Arial" panose="020B0604020202020204" pitchFamily="34" charset="0"/>
              </a:rPr>
              <a:t>families, occurring </a:t>
            </a:r>
            <a:r>
              <a:rPr lang="en-US" sz="2800" b="1" dirty="0">
                <a:latin typeface="Arial" panose="020B0604020202020204" pitchFamily="34" charset="0"/>
                <a:cs typeface="Arial" panose="020B0604020202020204" pitchFamily="34" charset="0"/>
              </a:rPr>
              <a:t>more frequently than </a:t>
            </a:r>
            <a:r>
              <a:rPr lang="en-US" sz="2800" b="1" dirty="0" smtClean="0">
                <a:latin typeface="Arial" panose="020B0604020202020204" pitchFamily="34" charset="0"/>
                <a:cs typeface="Arial" panose="020B0604020202020204" pitchFamily="34" charset="0"/>
              </a:rPr>
              <a:t>in other family systems</a:t>
            </a:r>
            <a:endParaRPr lang="en-US" sz="2800" b="1" dirty="0">
              <a:latin typeface="Arial" panose="020B0604020202020204" pitchFamily="34" charset="0"/>
              <a:cs typeface="Arial" panose="020B0604020202020204" pitchFamily="34" charset="0"/>
              <a:sym typeface="Symbol" panose="05050102010706020507" pitchFamily="18" charset="2"/>
            </a:endParaRPr>
          </a:p>
          <a:p>
            <a:endParaRPr lang="en-US" sz="2000" b="1" dirty="0" smtClean="0">
              <a:latin typeface="Arial" panose="020B0604020202020204" pitchFamily="34" charset="0"/>
              <a:cs typeface="Arial" panose="020B0604020202020204" pitchFamily="34" charset="0"/>
              <a:sym typeface="Symbol" panose="05050102010706020507" pitchFamily="18" charset="2"/>
            </a:endParaRPr>
          </a:p>
          <a:p>
            <a:r>
              <a:rPr lang="en-US" sz="2800" b="1" dirty="0" smtClean="0">
                <a:latin typeface="Arial" panose="020B0604020202020204" pitchFamily="34" charset="0"/>
                <a:cs typeface="Arial" panose="020B0604020202020204" pitchFamily="34" charset="0"/>
                <a:sym typeface="Symbol" panose="05050102010706020507" pitchFamily="18" charset="2"/>
              </a:rPr>
              <a:t>It </a:t>
            </a:r>
            <a:r>
              <a:rPr lang="en-US" sz="2800" b="1" dirty="0" smtClean="0">
                <a:latin typeface="Arial" panose="020B0604020202020204" pitchFamily="34" charset="0"/>
                <a:cs typeface="Arial" panose="020B0604020202020204" pitchFamily="34" charset="0"/>
              </a:rPr>
              <a:t>is also clarifying </a:t>
            </a:r>
            <a:r>
              <a:rPr lang="en-US" sz="2800" b="1" dirty="0">
                <a:latin typeface="Arial" panose="020B0604020202020204" pitchFamily="34" charset="0"/>
                <a:cs typeface="Arial" panose="020B0604020202020204" pitchFamily="34" charset="0"/>
              </a:rPr>
              <a:t>what you can and cannot </a:t>
            </a:r>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change </a:t>
            </a:r>
            <a:r>
              <a:rPr lang="en-US" sz="2800" b="1" dirty="0">
                <a:latin typeface="Arial" panose="020B0604020202020204" pitchFamily="34" charset="0"/>
                <a:cs typeface="Arial" panose="020B0604020202020204" pitchFamily="34" charset="0"/>
              </a:rPr>
              <a:t>in this </a:t>
            </a:r>
            <a:r>
              <a:rPr lang="en-US" sz="2800" b="1" dirty="0" smtClean="0">
                <a:latin typeface="Arial" panose="020B0604020202020204" pitchFamily="34" charset="0"/>
                <a:cs typeface="Arial" panose="020B0604020202020204" pitchFamily="34" charset="0"/>
              </a:rPr>
              <a:t>complex nature-nurture equation</a:t>
            </a:r>
            <a:endParaRPr lang="en-US" sz="2800"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nvPr>
        </p:nvGraphicFramePr>
        <p:xfrm>
          <a:off x="938212" y="5757582"/>
          <a:ext cx="10210800" cy="457200"/>
        </p:xfrm>
        <a:graphic>
          <a:graphicData uri="http://schemas.openxmlformats.org/drawingml/2006/table">
            <a:tbl>
              <a:tblPr firstRow="1" bandRow="1">
                <a:tableStyleId>{5C22544A-7EE6-4342-B048-85BDC9FD1C3A}</a:tableStyleId>
              </a:tblPr>
              <a:tblGrid>
                <a:gridCol w="10210800"/>
              </a:tblGrid>
              <a:tr h="370840">
                <a:tc>
                  <a:txBody>
                    <a:bodyPr/>
                    <a:lstStyle/>
                    <a:p>
                      <a:pPr algn="ctr"/>
                      <a:r>
                        <a:rPr lang="en-US" sz="2400" dirty="0" smtClean="0">
                          <a:solidFill>
                            <a:schemeClr val="tx1"/>
                          </a:solidFill>
                        </a:rPr>
                        <a:t>©Arlene R. Taylor PhD   -   www.ArleneTaylor.org</a:t>
                      </a:r>
                      <a:endParaRPr lang="en-US" sz="2400" dirty="0">
                        <a:solidFill>
                          <a:schemeClr val="tx1"/>
                        </a:solidFill>
                      </a:endParaRPr>
                    </a:p>
                  </a:txBody>
                  <a:tcPr>
                    <a:solidFill>
                      <a:srgbClr val="FFFF00"/>
                    </a:solidFill>
                  </a:tcPr>
                </a:tc>
              </a:tr>
            </a:tbl>
          </a:graphicData>
        </a:graphic>
      </p:graphicFrame>
      <p:pic>
        <p:nvPicPr>
          <p:cNvPr id="4" name="Picture 3" descr="Caduceus Chromatic by GDJ"/>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8811" y="3602904"/>
            <a:ext cx="1179798" cy="1678037"/>
          </a:xfrm>
          <a:prstGeom prst="rect">
            <a:avLst/>
          </a:prstGeom>
          <a:noFill/>
          <a:ln>
            <a:noFill/>
          </a:ln>
        </p:spPr>
      </p:pic>
    </p:spTree>
    <p:extLst>
      <p:ext uri="{BB962C8B-B14F-4D97-AF65-F5344CB8AC3E}">
        <p14:creationId xmlns:p14="http://schemas.microsoft.com/office/powerpoint/2010/main" val="637028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8212" y="773947"/>
            <a:ext cx="10444137" cy="4524315"/>
          </a:xfrm>
          <a:prstGeom prst="rect">
            <a:avLst/>
          </a:prstGeom>
        </p:spPr>
        <p:txBody>
          <a:bodyPr wrap="square">
            <a:spAutoFit/>
          </a:bodyPr>
          <a:lstStyle/>
          <a:p>
            <a:pPr>
              <a:tabLst>
                <a:tab pos="763905" algn="l"/>
              </a:tabLst>
            </a:pP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Who you are as a unique individual involves complex </a:t>
            </a:r>
            <a:r>
              <a:rPr lang="en-US" sz="28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interactions</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among your brain and spinal cord, your </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genome (genetic biological inheritance of chromosomes and genes), your epigenome (everything that is not genetics), </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your microbiome and virome (bacteria and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viruses</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good</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and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bad</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that</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live inside </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you</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1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tabLst>
                <a:tab pos="763905" algn="l"/>
              </a:tabLst>
            </a:pPr>
            <a:endParaRPr lang="en-US"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tabLst>
                <a:tab pos="763905" algn="l"/>
              </a:tabLst>
            </a:pP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Which </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means, as William Faulkner put it, the past is never dead. It’s not even past! You carry it within you</a:t>
            </a:r>
            <a:r>
              <a:rPr lang="en-US"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tabLst>
                <a:tab pos="763905" algn="l"/>
              </a:tabLst>
            </a:pPr>
            <a:endPar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tabLst>
                <a:tab pos="763905" algn="l"/>
              </a:tabLst>
            </a:pP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Epigenetics includes Cellular Memory . . . </a:t>
            </a:r>
            <a:endParaRPr lang="en-US" sz="2800" b="1"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Table 2"/>
          <p:cNvGraphicFramePr>
            <a:graphicFrameLocks noGrp="1"/>
          </p:cNvGraphicFramePr>
          <p:nvPr>
            <p:extLst/>
          </p:nvPr>
        </p:nvGraphicFramePr>
        <p:xfrm>
          <a:off x="938212" y="5757582"/>
          <a:ext cx="10210800" cy="457200"/>
        </p:xfrm>
        <a:graphic>
          <a:graphicData uri="http://schemas.openxmlformats.org/drawingml/2006/table">
            <a:tbl>
              <a:tblPr firstRow="1" bandRow="1">
                <a:tableStyleId>{5C22544A-7EE6-4342-B048-85BDC9FD1C3A}</a:tableStyleId>
              </a:tblPr>
              <a:tblGrid>
                <a:gridCol w="10210800"/>
              </a:tblGrid>
              <a:tr h="370840">
                <a:tc>
                  <a:txBody>
                    <a:bodyPr/>
                    <a:lstStyle/>
                    <a:p>
                      <a:pPr algn="ctr"/>
                      <a:r>
                        <a:rPr lang="en-US" sz="2400" dirty="0" smtClean="0">
                          <a:solidFill>
                            <a:schemeClr val="tx1"/>
                          </a:solidFill>
                        </a:rPr>
                        <a:t>©Arlene R. Taylor PhD   -   www.ArleneTaylor.org</a:t>
                      </a:r>
                      <a:endParaRPr lang="en-US" sz="2400" dirty="0">
                        <a:solidFill>
                          <a:schemeClr val="tx1"/>
                        </a:solidFill>
                      </a:endParaRPr>
                    </a:p>
                  </a:txBody>
                  <a:tcPr>
                    <a:solidFill>
                      <a:srgbClr val="FFFF00"/>
                    </a:solidFill>
                  </a:tcPr>
                </a:tc>
              </a:tr>
            </a:tbl>
          </a:graphicData>
        </a:graphic>
      </p:graphicFrame>
    </p:spTree>
    <p:extLst>
      <p:ext uri="{BB962C8B-B14F-4D97-AF65-F5344CB8AC3E}">
        <p14:creationId xmlns:p14="http://schemas.microsoft.com/office/powerpoint/2010/main" val="3513446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2714" y="520916"/>
            <a:ext cx="10601796" cy="5139869"/>
          </a:xfrm>
          <a:prstGeom prst="rect">
            <a:avLst/>
          </a:prstGeom>
          <a:noFill/>
        </p:spPr>
        <p:txBody>
          <a:bodyPr wrap="square" rtlCol="0">
            <a:spAutoFit/>
          </a:bodyPr>
          <a:lstStyle/>
          <a:p>
            <a:pPr>
              <a:buClr>
                <a:schemeClr val="accent2"/>
              </a:buClr>
              <a:buSzPct val="150000"/>
              <a:buFont typeface="Wingdings" panose="05000000000000000000" pitchFamily="2" charset="2"/>
              <a:buNone/>
            </a:pPr>
            <a:r>
              <a:rPr lang="en-US" sz="2800" b="1" dirty="0" smtClean="0">
                <a:latin typeface="Arial" panose="020B0604020202020204" pitchFamily="34" charset="0"/>
                <a:cs typeface="Arial" panose="020B0604020202020204" pitchFamily="34" charset="0"/>
              </a:rPr>
              <a:t>Cellular </a:t>
            </a:r>
            <a:r>
              <a:rPr lang="en-US" altLang="en-US" sz="2800" b="1" dirty="0" smtClean="0">
                <a:latin typeface="Arial" panose="020B0604020202020204" pitchFamily="34" charset="0"/>
                <a:cs typeface="Times New Roman" panose="02020603050405020304" pitchFamily="18" charset="0"/>
              </a:rPr>
              <a:t>memory is a label for imprinted memories </a:t>
            </a:r>
            <a:r>
              <a:rPr lang="en-US" altLang="en-US" sz="2800" b="1" dirty="0" smtClean="0">
                <a:solidFill>
                  <a:srgbClr val="000000"/>
                </a:solidFill>
                <a:latin typeface="Arial" panose="020B0604020202020204" pitchFamily="34" charset="0"/>
              </a:rPr>
              <a:t>that are passed from biological ancestors to their offspring</a:t>
            </a:r>
          </a:p>
          <a:p>
            <a:endParaRPr lang="en-US" sz="20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It is fascinating phenomenon involving subconscious memories of behaviors exhibited by biological ancestors from 3-4 generations </a:t>
            </a:r>
            <a:r>
              <a:rPr lang="en-US" sz="2800" b="1" dirty="0" err="1" smtClean="0">
                <a:latin typeface="Arial" panose="020B0604020202020204" pitchFamily="34" charset="0"/>
                <a:cs typeface="Arial" panose="020B0604020202020204" pitchFamily="34" charset="0"/>
              </a:rPr>
              <a:t>back</a:t>
            </a:r>
            <a:r>
              <a:rPr lang="en-US" sz="2800" b="1" dirty="0" err="1" smtClean="0">
                <a:latin typeface="Arial" panose="020B0604020202020204" pitchFamily="34" charset="0"/>
                <a:cs typeface="Arial" panose="020B0604020202020204" pitchFamily="34" charset="0"/>
                <a:sym typeface="Symbol" panose="05050102010706020507" pitchFamily="18" charset="2"/>
              </a:rPr>
              <a:t></a:t>
            </a:r>
            <a:r>
              <a:rPr lang="en-US" sz="2800" b="1" dirty="0" err="1" smtClean="0">
                <a:latin typeface="Arial" panose="020B0604020202020204" pitchFamily="34" charset="0"/>
                <a:cs typeface="Arial" panose="020B0604020202020204" pitchFamily="34" charset="0"/>
              </a:rPr>
              <a:t>and</a:t>
            </a:r>
            <a:r>
              <a:rPr lang="en-US" sz="2800" b="1" dirty="0" smtClean="0">
                <a:latin typeface="Arial" panose="020B0604020202020204" pitchFamily="34" charset="0"/>
                <a:cs typeface="Arial" panose="020B0604020202020204" pitchFamily="34" charset="0"/>
              </a:rPr>
              <a:t> that can be passed on to the next  3-4 generations of your biological line</a:t>
            </a:r>
          </a:p>
          <a:p>
            <a:endParaRPr lang="en-US" sz="2000" b="1" dirty="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These memories are thought to be carried on </a:t>
            </a:r>
          </a:p>
          <a:p>
            <a:r>
              <a:rPr lang="en-US" sz="2800" b="1" dirty="0" smtClean="0">
                <a:latin typeface="Arial" panose="020B0604020202020204" pitchFamily="34" charset="0"/>
                <a:cs typeface="Arial" panose="020B0604020202020204" pitchFamily="34" charset="0"/>
              </a:rPr>
              <a:t>protein strands in cells that have a nucleus</a:t>
            </a:r>
            <a:r>
              <a:rPr lang="en-US" sz="2800" b="1" dirty="0" smtClean="0">
                <a:latin typeface="Arial" panose="020B0604020202020204" pitchFamily="34" charset="0"/>
                <a:cs typeface="Arial" panose="020B0604020202020204" pitchFamily="34" charset="0"/>
                <a:sym typeface="Symbol" panose="05050102010706020507" pitchFamily="18" charset="2"/>
              </a:rPr>
              <a:t></a:t>
            </a:r>
          </a:p>
          <a:p>
            <a:r>
              <a:rPr lang="en-US" sz="2800" b="1" dirty="0" smtClean="0">
                <a:latin typeface="Arial" panose="020B0604020202020204" pitchFamily="34" charset="0"/>
                <a:cs typeface="Arial" panose="020B0604020202020204" pitchFamily="34" charset="0"/>
                <a:sym typeface="Symbol" panose="05050102010706020507" pitchFamily="18" charset="2"/>
              </a:rPr>
              <a:t>and can provide an impetus or an urge toward </a:t>
            </a:r>
          </a:p>
          <a:p>
            <a:r>
              <a:rPr lang="en-US" sz="2800" b="1" dirty="0" smtClean="0">
                <a:latin typeface="Arial" panose="020B0604020202020204" pitchFamily="34" charset="0"/>
                <a:cs typeface="Arial" panose="020B0604020202020204" pitchFamily="34" charset="0"/>
                <a:sym typeface="Symbol" panose="05050102010706020507" pitchFamily="18" charset="2"/>
              </a:rPr>
              <a:t>specific behaviors</a:t>
            </a:r>
            <a:endParaRPr lang="en-US" sz="2800" b="1"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377227571"/>
              </p:ext>
            </p:extLst>
          </p:nvPr>
        </p:nvGraphicFramePr>
        <p:xfrm>
          <a:off x="921383" y="5903437"/>
          <a:ext cx="10210800" cy="457200"/>
        </p:xfrm>
        <a:graphic>
          <a:graphicData uri="http://schemas.openxmlformats.org/drawingml/2006/table">
            <a:tbl>
              <a:tblPr firstRow="1" bandRow="1">
                <a:tableStyleId>{5C22544A-7EE6-4342-B048-85BDC9FD1C3A}</a:tableStyleId>
              </a:tblPr>
              <a:tblGrid>
                <a:gridCol w="10210800"/>
              </a:tblGrid>
              <a:tr h="370840">
                <a:tc>
                  <a:txBody>
                    <a:bodyPr/>
                    <a:lstStyle/>
                    <a:p>
                      <a:pPr algn="ctr"/>
                      <a:r>
                        <a:rPr lang="en-US" sz="2400" dirty="0" smtClean="0">
                          <a:solidFill>
                            <a:schemeClr val="tx1"/>
                          </a:solidFill>
                        </a:rPr>
                        <a:t>©Arlene R. Taylor PhD   -   www.ArleneTaylor.org</a:t>
                      </a:r>
                      <a:endParaRPr lang="en-US" sz="2400" dirty="0">
                        <a:solidFill>
                          <a:schemeClr val="tx1"/>
                        </a:solidFill>
                      </a:endParaRPr>
                    </a:p>
                  </a:txBody>
                  <a:tcPr>
                    <a:solidFill>
                      <a:srgbClr val="FFFF00"/>
                    </a:solidFill>
                  </a:tcPr>
                </a:tc>
              </a:tr>
            </a:tbl>
          </a:graphicData>
        </a:graphic>
      </p:graphicFrame>
      <p:pic>
        <p:nvPicPr>
          <p:cNvPr id="8" name="Picture 7"/>
          <p:cNvPicPr/>
          <p:nvPr/>
        </p:nvPicPr>
        <p:blipFill>
          <a:blip r:embed="rId2" cstate="print">
            <a:extLst>
              <a:ext uri="{28A0092B-C50C-407E-A947-70E740481C1C}">
                <a14:useLocalDpi xmlns:a14="http://schemas.microsoft.com/office/drawing/2010/main" val="0"/>
              </a:ext>
            </a:extLst>
          </a:blip>
          <a:srcRect l="9775" r="14262"/>
          <a:stretch>
            <a:fillRect/>
          </a:stretch>
        </p:blipFill>
        <p:spPr bwMode="auto">
          <a:xfrm>
            <a:off x="8907401" y="3519361"/>
            <a:ext cx="1982008" cy="1538419"/>
          </a:xfrm>
          <a:prstGeom prst="rect">
            <a:avLst/>
          </a:prstGeom>
          <a:noFill/>
          <a:ln>
            <a:noFill/>
          </a:ln>
        </p:spPr>
      </p:pic>
    </p:spTree>
    <p:extLst>
      <p:ext uri="{BB962C8B-B14F-4D97-AF65-F5344CB8AC3E}">
        <p14:creationId xmlns:p14="http://schemas.microsoft.com/office/powerpoint/2010/main" val="2055457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938212" y="5757582"/>
          <a:ext cx="10210800" cy="457200"/>
        </p:xfrm>
        <a:graphic>
          <a:graphicData uri="http://schemas.openxmlformats.org/drawingml/2006/table">
            <a:tbl>
              <a:tblPr firstRow="1" bandRow="1">
                <a:tableStyleId>{5C22544A-7EE6-4342-B048-85BDC9FD1C3A}</a:tableStyleId>
              </a:tblPr>
              <a:tblGrid>
                <a:gridCol w="10210800"/>
              </a:tblGrid>
              <a:tr h="370840">
                <a:tc>
                  <a:txBody>
                    <a:bodyPr/>
                    <a:lstStyle/>
                    <a:p>
                      <a:pPr algn="ctr"/>
                      <a:r>
                        <a:rPr lang="en-US" sz="2400" dirty="0" smtClean="0">
                          <a:solidFill>
                            <a:schemeClr val="tx1"/>
                          </a:solidFill>
                        </a:rPr>
                        <a:t>©Arlene R. Taylor PhD   -   www.ArleneTaylor.org</a:t>
                      </a:r>
                      <a:endParaRPr lang="en-US" sz="2400" dirty="0">
                        <a:solidFill>
                          <a:schemeClr val="tx1"/>
                        </a:solidFill>
                      </a:endParaRPr>
                    </a:p>
                  </a:txBody>
                  <a:tcPr>
                    <a:solidFill>
                      <a:srgbClr val="FFFF00"/>
                    </a:solidFill>
                  </a:tcPr>
                </a:tc>
              </a:tr>
            </a:tbl>
          </a:graphicData>
        </a:graphic>
      </p:graphicFrame>
      <p:sp>
        <p:nvSpPr>
          <p:cNvPr id="3" name="Rectangle 2"/>
          <p:cNvSpPr/>
          <p:nvPr/>
        </p:nvSpPr>
        <p:spPr>
          <a:xfrm>
            <a:off x="734886" y="574555"/>
            <a:ext cx="10552064" cy="4647426"/>
          </a:xfrm>
          <a:prstGeom prst="rect">
            <a:avLst/>
          </a:prstGeom>
        </p:spPr>
        <p:txBody>
          <a:bodyPr wrap="square">
            <a:spAutoFit/>
          </a:bodyPr>
          <a:lstStyle/>
          <a:p>
            <a:pPr>
              <a:buClr>
                <a:srgbClr val="339933"/>
              </a:buClr>
              <a:buSzPct val="150000"/>
              <a:buFont typeface="Wingdings" panose="05000000000000000000" pitchFamily="2" charset="2"/>
              <a:buNone/>
            </a:pPr>
            <a:r>
              <a:rPr lang="en-US" altLang="en-US" sz="2800" b="1" dirty="0" smtClean="0">
                <a:latin typeface="Arial" panose="020B0604020202020204" pitchFamily="34" charset="0"/>
              </a:rPr>
              <a:t>You do not choose what was donated to you by your biological ancestors but you DO choose whether or not you will act upon the impulses</a:t>
            </a:r>
          </a:p>
          <a:p>
            <a:pPr>
              <a:buClr>
                <a:srgbClr val="339933"/>
              </a:buClr>
              <a:buSzPct val="150000"/>
              <a:buFont typeface="Wingdings" panose="05000000000000000000" pitchFamily="2" charset="2"/>
              <a:buNone/>
            </a:pPr>
            <a:endParaRPr lang="en-US" altLang="en-US" sz="1600" b="1" dirty="0" smtClean="0">
              <a:latin typeface="Arial" panose="020B0604020202020204" pitchFamily="34" charset="0"/>
              <a:cs typeface="Times New Roman" panose="02020603050405020304" pitchFamily="18" charset="0"/>
            </a:endParaRPr>
          </a:p>
          <a:p>
            <a:pPr>
              <a:buClr>
                <a:srgbClr val="339933"/>
              </a:buClr>
              <a:buSzPct val="150000"/>
            </a:pPr>
            <a:r>
              <a:rPr lang="en-US" altLang="en-US" sz="2800" b="1" dirty="0" smtClean="0">
                <a:latin typeface="Arial" panose="020B0604020202020204" pitchFamily="34" charset="0"/>
                <a:cs typeface="Times New Roman" panose="02020603050405020304" pitchFamily="18" charset="0"/>
              </a:rPr>
              <a:t>Cellular memory helps to explain how specific behavioral and disease patterns show up frequently in generational lines, albeit inconsistently; behavioral differences observed among siblings with the same parents and in foster, surrogate, and adopted children regardless of present environment; and in behavioral changes related to organ transplantation</a:t>
            </a:r>
            <a:endParaRPr lang="en-US" altLang="en-US" sz="2800" b="1"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970260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aghetti 2 by frank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8122" y="2271426"/>
            <a:ext cx="3327438" cy="2380644"/>
          </a:xfrm>
          <a:prstGeom prst="rect">
            <a:avLst/>
          </a:prstGeom>
          <a:noFill/>
          <a:ln>
            <a:noFill/>
          </a:ln>
        </p:spPr>
      </p:pic>
      <p:sp>
        <p:nvSpPr>
          <p:cNvPr id="3" name="TextBox 2"/>
          <p:cNvSpPr txBox="1"/>
          <p:nvPr/>
        </p:nvSpPr>
        <p:spPr>
          <a:xfrm>
            <a:off x="903181" y="863912"/>
            <a:ext cx="10108888" cy="2677656"/>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I was presenting the topic of Cellular Memory and a woman came up to me at the break and said, </a:t>
            </a:r>
          </a:p>
          <a:p>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“I need to tell you something at the next break</a:t>
            </a:r>
            <a:r>
              <a:rPr lang="en-US" sz="2800" b="1" dirty="0" smtClean="0">
                <a:latin typeface="Arial" panose="020B0604020202020204" pitchFamily="34" charset="0"/>
                <a:cs typeface="Arial" panose="020B0604020202020204" pitchFamily="34" charset="0"/>
                <a:sym typeface="Symbol" panose="05050102010706020507" pitchFamily="18" charset="2"/>
              </a:rPr>
              <a:t></a:t>
            </a:r>
          </a:p>
          <a:p>
            <a:r>
              <a:rPr lang="en-US" sz="2800" b="1" dirty="0" smtClean="0">
                <a:latin typeface="Arial" panose="020B0604020202020204" pitchFamily="34" charset="0"/>
                <a:cs typeface="Arial" panose="020B0604020202020204" pitchFamily="34" charset="0"/>
                <a:sym typeface="Symbol" panose="05050102010706020507" pitchFamily="18" charset="2"/>
              </a:rPr>
              <a:t>right now </a:t>
            </a:r>
            <a:r>
              <a:rPr lang="en-US" sz="2800" b="1" dirty="0" smtClean="0">
                <a:latin typeface="Arial" panose="020B0604020202020204" pitchFamily="34" charset="0"/>
                <a:cs typeface="Arial" panose="020B0604020202020204" pitchFamily="34" charset="0"/>
              </a:rPr>
              <a:t>I have to call my brother and tell him </a:t>
            </a:r>
          </a:p>
          <a:p>
            <a:r>
              <a:rPr lang="en-US" sz="2800" b="1" dirty="0">
                <a:latin typeface="Arial" panose="020B0604020202020204" pitchFamily="34" charset="0"/>
                <a:cs typeface="Arial" panose="020B0604020202020204" pitchFamily="34" charset="0"/>
              </a:rPr>
              <a:t>h</a:t>
            </a:r>
            <a:r>
              <a:rPr lang="en-US" sz="2800" b="1" dirty="0" smtClean="0">
                <a:latin typeface="Arial" panose="020B0604020202020204" pitchFamily="34" charset="0"/>
                <a:cs typeface="Arial" panose="020B0604020202020204" pitchFamily="34" charset="0"/>
              </a:rPr>
              <a:t>e’s not crazy . . . ” </a:t>
            </a:r>
            <a:endParaRPr lang="en-US" sz="2800" b="1"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16545184"/>
              </p:ext>
            </p:extLst>
          </p:nvPr>
        </p:nvGraphicFramePr>
        <p:xfrm>
          <a:off x="852225" y="5518765"/>
          <a:ext cx="10210800" cy="457200"/>
        </p:xfrm>
        <a:graphic>
          <a:graphicData uri="http://schemas.openxmlformats.org/drawingml/2006/table">
            <a:tbl>
              <a:tblPr firstRow="1" bandRow="1">
                <a:tableStyleId>{5C22544A-7EE6-4342-B048-85BDC9FD1C3A}</a:tableStyleId>
              </a:tblPr>
              <a:tblGrid>
                <a:gridCol w="10210800"/>
              </a:tblGrid>
              <a:tr h="370840">
                <a:tc>
                  <a:txBody>
                    <a:bodyPr/>
                    <a:lstStyle/>
                    <a:p>
                      <a:pPr algn="ctr"/>
                      <a:r>
                        <a:rPr lang="en-US" sz="2400" dirty="0" smtClean="0">
                          <a:solidFill>
                            <a:schemeClr val="tx1"/>
                          </a:solidFill>
                        </a:rPr>
                        <a:t>©Arlene R. Taylor PhD   -   www.ArleneTaylor.org</a:t>
                      </a:r>
                      <a:endParaRPr lang="en-US" sz="2400" dirty="0">
                        <a:solidFill>
                          <a:schemeClr val="tx1"/>
                        </a:solidFill>
                      </a:endParaRPr>
                    </a:p>
                  </a:txBody>
                  <a:tcPr>
                    <a:solidFill>
                      <a:srgbClr val="FFFF00"/>
                    </a:solidFill>
                  </a:tcPr>
                </a:tc>
              </a:tr>
            </a:tbl>
          </a:graphicData>
        </a:graphic>
      </p:graphicFrame>
    </p:spTree>
    <p:extLst>
      <p:ext uri="{BB962C8B-B14F-4D97-AF65-F5344CB8AC3E}">
        <p14:creationId xmlns:p14="http://schemas.microsoft.com/office/powerpoint/2010/main" val="151238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Text Box 3"/>
          <p:cNvSpPr txBox="1">
            <a:spLocks noChangeArrowheads="1"/>
          </p:cNvSpPr>
          <p:nvPr/>
        </p:nvSpPr>
        <p:spPr bwMode="auto">
          <a:xfrm>
            <a:off x="762495" y="538330"/>
            <a:ext cx="1079933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Clr>
                <a:srgbClr val="33CC33"/>
              </a:buClr>
              <a:buSzPct val="150000"/>
              <a:buFont typeface="Wingdings" panose="05000000000000000000" pitchFamily="2" charset="2"/>
              <a:buNone/>
            </a:pPr>
            <a:r>
              <a:rPr lang="en-US" altLang="en-US" sz="2800" b="1" dirty="0">
                <a:latin typeface="Arial" panose="020B0604020202020204" pitchFamily="34" charset="0"/>
                <a:cs typeface="Times New Roman" panose="02020603050405020304" pitchFamily="18" charset="0"/>
              </a:rPr>
              <a:t>Cellular memory may impact </a:t>
            </a:r>
            <a:r>
              <a:rPr lang="en-US" altLang="en-US" sz="2800" b="1" dirty="0" smtClean="0">
                <a:latin typeface="Arial" panose="020B0604020202020204" pitchFamily="34" charset="0"/>
                <a:cs typeface="Times New Roman" panose="02020603050405020304" pitchFamily="18" charset="0"/>
              </a:rPr>
              <a:t>relationships via likes</a:t>
            </a:r>
          </a:p>
          <a:p>
            <a:pPr>
              <a:buClr>
                <a:srgbClr val="33CC33"/>
              </a:buClr>
              <a:buSzPct val="150000"/>
              <a:buFont typeface="Wingdings" panose="05000000000000000000" pitchFamily="2" charset="2"/>
              <a:buNone/>
            </a:pPr>
            <a:r>
              <a:rPr lang="en-US" altLang="en-US" sz="2800" b="1" dirty="0" smtClean="0">
                <a:latin typeface="Arial" panose="020B0604020202020204" pitchFamily="34" charset="0"/>
                <a:cs typeface="Times New Roman" panose="02020603050405020304" pitchFamily="18" charset="0"/>
              </a:rPr>
              <a:t>and </a:t>
            </a:r>
            <a:r>
              <a:rPr lang="en-US" altLang="en-US" sz="2800" b="1" dirty="0">
                <a:latin typeface="Arial" panose="020B0604020202020204" pitchFamily="34" charset="0"/>
                <a:cs typeface="Times New Roman" panose="02020603050405020304" pitchFamily="18" charset="0"/>
              </a:rPr>
              <a:t>dislikes </a:t>
            </a:r>
            <a:r>
              <a:rPr lang="en-US" altLang="en-US" sz="2800" b="1" dirty="0" smtClean="0">
                <a:latin typeface="Arial" panose="020B0604020202020204" pitchFamily="34" charset="0"/>
                <a:cs typeface="Times New Roman" panose="02020603050405020304" pitchFamily="18" charset="0"/>
              </a:rPr>
              <a:t>whether or not you can verbalize reasons</a:t>
            </a:r>
          </a:p>
          <a:p>
            <a:pPr marL="0" indent="0">
              <a:buClr>
                <a:srgbClr val="33CC33"/>
              </a:buClr>
              <a:buSzPct val="150000"/>
            </a:pPr>
            <a:endParaRPr lang="en-US" altLang="en-US" sz="1400" b="1" dirty="0">
              <a:latin typeface="Arial" panose="020B0604020202020204" pitchFamily="34" charset="0"/>
            </a:endParaRPr>
          </a:p>
          <a:p>
            <a:pPr marL="0" indent="0">
              <a:buClr>
                <a:srgbClr val="33CC33"/>
              </a:buClr>
              <a:buSzPct val="150000"/>
            </a:pPr>
            <a:r>
              <a:rPr lang="en-US" altLang="en-US" sz="2800" b="1" dirty="0">
                <a:latin typeface="Arial" panose="020B0604020202020204" pitchFamily="34" charset="0"/>
                <a:cs typeface="Arial" panose="020B0604020202020204" pitchFamily="34" charset="0"/>
              </a:rPr>
              <a:t>You build and retain cellular memory for every person with whom you have sexual activity—which can impact potential </a:t>
            </a:r>
            <a:r>
              <a:rPr lang="en-US" altLang="en-US" sz="2800" b="1" dirty="0" smtClean="0">
                <a:latin typeface="Arial" panose="020B0604020202020204" pitchFamily="34" charset="0"/>
                <a:cs typeface="Arial" panose="020B0604020202020204" pitchFamily="34" charset="0"/>
              </a:rPr>
              <a:t>monogamy and </a:t>
            </a:r>
            <a:r>
              <a:rPr lang="en-US" altLang="en-US" sz="2800" b="1" dirty="0" smtClean="0">
                <a:latin typeface="Arial" panose="020B0604020202020204" pitchFamily="34" charset="0"/>
              </a:rPr>
              <a:t>cause </a:t>
            </a:r>
            <a:r>
              <a:rPr lang="en-US" altLang="en-US" sz="2800" b="1" dirty="0">
                <a:latin typeface="Arial" panose="020B0604020202020204" pitchFamily="34" charset="0"/>
              </a:rPr>
              <a:t>problems </a:t>
            </a:r>
            <a:r>
              <a:rPr lang="en-US" altLang="en-US" sz="2800" b="1" dirty="0" smtClean="0">
                <a:latin typeface="Arial" panose="020B0604020202020204" pitchFamily="34" charset="0"/>
              </a:rPr>
              <a:t>in </a:t>
            </a:r>
            <a:r>
              <a:rPr lang="en-US" altLang="en-US" sz="2800" b="1" dirty="0">
                <a:latin typeface="Arial" panose="020B0604020202020204" pitchFamily="34" charset="0"/>
              </a:rPr>
              <a:t>new </a:t>
            </a:r>
            <a:r>
              <a:rPr lang="en-US" altLang="en-US" sz="2800" b="1" dirty="0" smtClean="0">
                <a:latin typeface="Arial" panose="020B0604020202020204" pitchFamily="34" charset="0"/>
              </a:rPr>
              <a:t>relationships when</a:t>
            </a:r>
          </a:p>
          <a:p>
            <a:pPr marL="0" indent="0">
              <a:buClr>
                <a:srgbClr val="33CC33"/>
              </a:buClr>
              <a:buSzPct val="150000"/>
            </a:pPr>
            <a:r>
              <a:rPr lang="en-US" altLang="en-US" sz="2800" b="1" dirty="0" smtClean="0">
                <a:latin typeface="Arial" panose="020B0604020202020204" pitchFamily="34" charset="0"/>
              </a:rPr>
              <a:t>traumatic </a:t>
            </a:r>
            <a:r>
              <a:rPr lang="en-US" altLang="en-US" sz="2800" b="1" dirty="0">
                <a:latin typeface="Arial" panose="020B0604020202020204" pitchFamily="34" charset="0"/>
              </a:rPr>
              <a:t>cellular memory exists from prior </a:t>
            </a:r>
            <a:r>
              <a:rPr lang="en-US" altLang="en-US" sz="2800" b="1" dirty="0" smtClean="0">
                <a:latin typeface="Arial" panose="020B0604020202020204" pitchFamily="34" charset="0"/>
              </a:rPr>
              <a:t>relationships</a:t>
            </a:r>
          </a:p>
          <a:p>
            <a:pPr marL="0" indent="0">
              <a:buClr>
                <a:srgbClr val="33CC33"/>
              </a:buClr>
              <a:buSzPct val="150000"/>
            </a:pPr>
            <a:endParaRPr lang="en-US" altLang="en-US" sz="1400" b="1" dirty="0">
              <a:latin typeface="Arial" panose="020B0604020202020204" pitchFamily="34" charset="0"/>
            </a:endParaRPr>
          </a:p>
          <a:p>
            <a:pPr>
              <a:buClr>
                <a:schemeClr val="accent2"/>
              </a:buClr>
              <a:buSzPct val="150000"/>
              <a:buFont typeface="Wingdings" panose="05000000000000000000" pitchFamily="2" charset="2"/>
              <a:buNone/>
            </a:pPr>
            <a:r>
              <a:rPr lang="en-US" altLang="en-US" sz="2800" b="1" dirty="0">
                <a:latin typeface="Arial" panose="020B0604020202020204" pitchFamily="34" charset="0"/>
                <a:cs typeface="Times New Roman" panose="02020603050405020304" pitchFamily="18" charset="0"/>
              </a:rPr>
              <a:t>Cellular memory </a:t>
            </a:r>
            <a:r>
              <a:rPr lang="en-US" altLang="en-US" sz="2800" b="1" dirty="0" smtClean="0">
                <a:latin typeface="Arial" panose="020B0604020202020204" pitchFamily="34" charset="0"/>
                <a:cs typeface="Times New Roman" panose="02020603050405020304" pitchFamily="18" charset="0"/>
              </a:rPr>
              <a:t>is more readily </a:t>
            </a:r>
            <a:r>
              <a:rPr lang="en-US" altLang="en-US" sz="2800" b="1" dirty="0">
                <a:latin typeface="Arial" panose="020B0604020202020204" pitchFamily="34" charset="0"/>
                <a:cs typeface="Times New Roman" panose="02020603050405020304" pitchFamily="18" charset="0"/>
              </a:rPr>
              <a:t>activated </a:t>
            </a:r>
            <a:r>
              <a:rPr lang="en-US" altLang="en-US" sz="2800" b="1" dirty="0" smtClean="0">
                <a:latin typeface="Arial" panose="020B0604020202020204" pitchFamily="34" charset="0"/>
                <a:cs typeface="Times New Roman" panose="02020603050405020304" pitchFamily="18" charset="0"/>
              </a:rPr>
              <a:t>in situations that</a:t>
            </a:r>
          </a:p>
          <a:p>
            <a:pPr>
              <a:buClr>
                <a:schemeClr val="accent2"/>
              </a:buClr>
              <a:buSzPct val="150000"/>
              <a:buFont typeface="Wingdings" panose="05000000000000000000" pitchFamily="2" charset="2"/>
              <a:buNone/>
            </a:pPr>
            <a:r>
              <a:rPr lang="en-US" altLang="en-US" sz="2800" b="1" dirty="0" smtClean="0">
                <a:latin typeface="Arial" panose="020B0604020202020204" pitchFamily="34" charset="0"/>
                <a:cs typeface="Times New Roman" panose="02020603050405020304" pitchFamily="18" charset="0"/>
              </a:rPr>
              <a:t>resemble </a:t>
            </a:r>
            <a:r>
              <a:rPr lang="en-US" altLang="en-US" sz="2800" b="1" dirty="0">
                <a:latin typeface="Arial" panose="020B0604020202020204" pitchFamily="34" charset="0"/>
                <a:cs typeface="Times New Roman" panose="02020603050405020304" pitchFamily="18" charset="0"/>
              </a:rPr>
              <a:t>the one in </a:t>
            </a:r>
            <a:r>
              <a:rPr lang="en-US" altLang="en-US" sz="2800" b="1" dirty="0" smtClean="0">
                <a:latin typeface="Arial" panose="020B0604020202020204" pitchFamily="34" charset="0"/>
                <a:cs typeface="Times New Roman" panose="02020603050405020304" pitchFamily="18" charset="0"/>
              </a:rPr>
              <a:t>which the </a:t>
            </a:r>
            <a:r>
              <a:rPr lang="en-US" altLang="en-US" sz="2800" b="1" dirty="0">
                <a:latin typeface="Arial" panose="020B0604020202020204" pitchFamily="34" charset="0"/>
                <a:cs typeface="Times New Roman" panose="02020603050405020304" pitchFamily="18" charset="0"/>
              </a:rPr>
              <a:t>original cellular </a:t>
            </a:r>
            <a:r>
              <a:rPr lang="en-US" altLang="en-US" sz="2800" b="1" dirty="0" smtClean="0">
                <a:latin typeface="Arial" panose="020B0604020202020204" pitchFamily="34" charset="0"/>
                <a:cs typeface="Times New Roman" panose="02020603050405020304" pitchFamily="18" charset="0"/>
              </a:rPr>
              <a:t>memory was</a:t>
            </a:r>
          </a:p>
          <a:p>
            <a:pPr>
              <a:buClr>
                <a:schemeClr val="accent2"/>
              </a:buClr>
              <a:buSzPct val="150000"/>
              <a:buFont typeface="Wingdings" panose="05000000000000000000" pitchFamily="2" charset="2"/>
              <a:buNone/>
            </a:pPr>
            <a:r>
              <a:rPr lang="en-US" altLang="en-US" sz="2800" b="1" dirty="0" smtClean="0">
                <a:latin typeface="Arial" panose="020B0604020202020204" pitchFamily="34" charset="0"/>
                <a:cs typeface="Times New Roman" panose="02020603050405020304" pitchFamily="18" charset="0"/>
              </a:rPr>
              <a:t>laid down (visit ancestral countries, home for holidays,</a:t>
            </a:r>
          </a:p>
          <a:p>
            <a:pPr>
              <a:buClr>
                <a:schemeClr val="accent2"/>
              </a:buClr>
              <a:buSzPct val="150000"/>
              <a:buFont typeface="Wingdings" panose="05000000000000000000" pitchFamily="2" charset="2"/>
              <a:buNone/>
            </a:pPr>
            <a:r>
              <a:rPr lang="en-US" altLang="en-US" sz="2800" b="1" dirty="0">
                <a:latin typeface="Arial" panose="020B0604020202020204" pitchFamily="34" charset="0"/>
                <a:cs typeface="Times New Roman" panose="02020603050405020304" pitchFamily="18" charset="0"/>
              </a:rPr>
              <a:t>s</a:t>
            </a:r>
            <a:r>
              <a:rPr lang="en-US" altLang="en-US" sz="2800" b="1" dirty="0" smtClean="0">
                <a:latin typeface="Arial" panose="020B0604020202020204" pitchFamily="34" charset="0"/>
                <a:cs typeface="Times New Roman" panose="02020603050405020304" pitchFamily="18" charset="0"/>
              </a:rPr>
              <a:t>tudy for a test under an influence of a drug) </a:t>
            </a:r>
            <a:r>
              <a:rPr lang="en-US" sz="2800" b="1" dirty="0" smtClean="0">
                <a:latin typeface="Arial" panose="020B0604020202020204" pitchFamily="34" charset="0"/>
                <a:cs typeface="Arial" panose="020B0604020202020204" pitchFamily="34" charset="0"/>
              </a:rPr>
              <a:t>and is likely </a:t>
            </a:r>
          </a:p>
          <a:p>
            <a:pPr>
              <a:buClr>
                <a:schemeClr val="accent2"/>
              </a:buClr>
              <a:buSzPct val="150000"/>
              <a:buFont typeface="Wingdings" panose="05000000000000000000" pitchFamily="2" charset="2"/>
              <a:buNone/>
            </a:pPr>
            <a:r>
              <a:rPr lang="en-CA" altLang="en-US" sz="2800" b="1" dirty="0" smtClean="0">
                <a:latin typeface="Arial" panose="020B0604020202020204" pitchFamily="34" charset="0"/>
                <a:cs typeface="Arial" panose="020B0604020202020204" pitchFamily="34" charset="0"/>
              </a:rPr>
              <a:t>Involved with </a:t>
            </a:r>
            <a:r>
              <a:rPr lang="en-CA" altLang="en-US" sz="2800" b="1" dirty="0">
                <a:latin typeface="Arial" panose="020B0604020202020204" pitchFamily="34" charset="0"/>
                <a:cs typeface="Arial" panose="020B0604020202020204" pitchFamily="34" charset="0"/>
              </a:rPr>
              <a:t>d</a:t>
            </a:r>
            <a:r>
              <a:rPr lang="en-US" sz="2800" b="1" dirty="0" err="1">
                <a:latin typeface="Arial" panose="020B0604020202020204" pitchFamily="34" charset="0"/>
                <a:cs typeface="Arial" panose="020B0604020202020204" pitchFamily="34" charset="0"/>
              </a:rPr>
              <a:t>éjà</a:t>
            </a:r>
            <a:r>
              <a:rPr lang="en-US" sz="2800" b="1" dirty="0">
                <a:latin typeface="Arial" panose="020B0604020202020204" pitchFamily="34" charset="0"/>
                <a:cs typeface="Arial" panose="020B0604020202020204" pitchFamily="34" charset="0"/>
              </a:rPr>
              <a:t> vu or past-life </a:t>
            </a:r>
            <a:r>
              <a:rPr lang="en-US" sz="2800" b="1" dirty="0" smtClean="0">
                <a:latin typeface="Arial" panose="020B0604020202020204" pitchFamily="34" charset="0"/>
                <a:cs typeface="Arial" panose="020B0604020202020204" pitchFamily="34" charset="0"/>
              </a:rPr>
              <a:t>theory</a:t>
            </a:r>
            <a:endParaRPr lang="en-US" altLang="en-US" sz="2800" b="1" dirty="0">
              <a:latin typeface="Arial" panose="020B0604020202020204" pitchFamily="34" charset="0"/>
            </a:endParaRPr>
          </a:p>
        </p:txBody>
      </p:sp>
      <p:sp>
        <p:nvSpPr>
          <p:cNvPr id="176134" name="Rectangle 6"/>
          <p:cNvSpPr>
            <a:spLocks noChangeArrowheads="1"/>
          </p:cNvSpPr>
          <p:nvPr/>
        </p:nvSpPr>
        <p:spPr bwMode="auto">
          <a:xfrm>
            <a:off x="5648325" y="279558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620019262"/>
              </p:ext>
            </p:extLst>
          </p:nvPr>
        </p:nvGraphicFramePr>
        <p:xfrm>
          <a:off x="885883" y="5894623"/>
          <a:ext cx="10210800" cy="457200"/>
        </p:xfrm>
        <a:graphic>
          <a:graphicData uri="http://schemas.openxmlformats.org/drawingml/2006/table">
            <a:tbl>
              <a:tblPr firstRow="1" bandRow="1">
                <a:tableStyleId>{5C22544A-7EE6-4342-B048-85BDC9FD1C3A}</a:tableStyleId>
              </a:tblPr>
              <a:tblGrid>
                <a:gridCol w="10210800"/>
              </a:tblGrid>
              <a:tr h="370840">
                <a:tc>
                  <a:txBody>
                    <a:bodyPr/>
                    <a:lstStyle/>
                    <a:p>
                      <a:pPr algn="ctr"/>
                      <a:r>
                        <a:rPr lang="en-US" sz="2400" dirty="0" smtClean="0">
                          <a:solidFill>
                            <a:schemeClr val="tx1"/>
                          </a:solidFill>
                        </a:rPr>
                        <a:t>©Arlene R. Taylor PhD   -   www.ArleneTaylor.org</a:t>
                      </a:r>
                      <a:endParaRPr lang="en-US" sz="2400" dirty="0">
                        <a:solidFill>
                          <a:schemeClr val="tx1"/>
                        </a:solidFill>
                      </a:endParaRPr>
                    </a:p>
                  </a:txBody>
                  <a:tcPr>
                    <a:solidFill>
                      <a:srgbClr val="FFFF00"/>
                    </a:solidFill>
                  </a:tcPr>
                </a:tc>
              </a:tr>
            </a:tbl>
          </a:graphicData>
        </a:graphic>
      </p:graphicFrame>
      <p:pic>
        <p:nvPicPr>
          <p:cNvPr id="7" name="Picture 6" descr="Relationships by kablam"/>
          <p:cNvPicPr/>
          <p:nvPr/>
        </p:nvPicPr>
        <p:blipFill rotWithShape="1">
          <a:blip r:embed="rId2" cstate="print">
            <a:extLst>
              <a:ext uri="{28A0092B-C50C-407E-A947-70E740481C1C}">
                <a14:useLocalDpi xmlns:a14="http://schemas.microsoft.com/office/drawing/2010/main" val="0"/>
              </a:ext>
            </a:extLst>
          </a:blip>
          <a:srcRect t="12368" b="57058"/>
          <a:stretch/>
        </p:blipFill>
        <p:spPr bwMode="auto">
          <a:xfrm>
            <a:off x="10220325" y="650526"/>
            <a:ext cx="1245847" cy="7494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0751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926909" y="742666"/>
            <a:ext cx="10338181"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chemeClr val="tx2"/>
              </a:buClr>
              <a:buSzPct val="150000"/>
              <a:buNone/>
            </a:pPr>
            <a:r>
              <a:rPr lang="en-US" altLang="en-US" sz="2800" b="1" i="1" dirty="0" smtClean="0">
                <a:solidFill>
                  <a:srgbClr val="3333FF"/>
                </a:solidFill>
                <a:latin typeface="Arial" panose="020B0604020202020204" pitchFamily="34" charset="0"/>
                <a:cs typeface="Arial" panose="020B0604020202020204" pitchFamily="34" charset="0"/>
              </a:rPr>
              <a:t>You </a:t>
            </a:r>
            <a:r>
              <a:rPr lang="en-US" altLang="en-US" sz="2800" b="1" i="1" dirty="0">
                <a:solidFill>
                  <a:srgbClr val="3333FF"/>
                </a:solidFill>
                <a:latin typeface="Arial" panose="020B0604020202020204" pitchFamily="34" charset="0"/>
                <a:cs typeface="Arial" panose="020B0604020202020204" pitchFamily="34" charset="0"/>
              </a:rPr>
              <a:t>are an omnibus in which your ancestors ride</a:t>
            </a:r>
            <a:r>
              <a:rPr lang="en-US" altLang="en-US" sz="2800" b="1" dirty="0">
                <a:latin typeface="Arial" panose="020B0604020202020204" pitchFamily="34" charset="0"/>
                <a:cs typeface="Arial" panose="020B0604020202020204" pitchFamily="34" charset="0"/>
              </a:rPr>
              <a:t> </a:t>
            </a:r>
          </a:p>
          <a:p>
            <a:pPr algn="r" eaLnBrk="1" hangingPunct="1">
              <a:spcBef>
                <a:spcPct val="0"/>
              </a:spcBef>
              <a:buClr>
                <a:schemeClr val="tx2"/>
              </a:buClr>
              <a:buSzPct val="150000"/>
              <a:buFont typeface="Wingdings" panose="05000000000000000000" pitchFamily="2" charset="2"/>
              <a:buNone/>
            </a:pPr>
            <a:r>
              <a:rPr lang="en-US" altLang="en-US" sz="2400" b="1" dirty="0">
                <a:latin typeface="Arial" panose="020B0604020202020204" pitchFamily="34" charset="0"/>
                <a:cs typeface="Arial" panose="020B0604020202020204" pitchFamily="34" charset="0"/>
              </a:rPr>
              <a:t>―Oliver Wendell Holmes</a:t>
            </a:r>
          </a:p>
          <a:p>
            <a:pPr eaLnBrk="1" hangingPunct="1">
              <a:spcBef>
                <a:spcPct val="0"/>
              </a:spcBef>
              <a:buFontTx/>
              <a:buNone/>
            </a:pPr>
            <a:endParaRPr lang="en-US" altLang="en-US" sz="1400" b="1" dirty="0">
              <a:latin typeface="Arial" panose="020B0604020202020204" pitchFamily="34" charset="0"/>
              <a:cs typeface="Arial" panose="020B0604020202020204" pitchFamily="34" charset="0"/>
            </a:endParaRPr>
          </a:p>
          <a:p>
            <a:pPr eaLnBrk="1" hangingPunct="1">
              <a:spcBef>
                <a:spcPct val="0"/>
              </a:spcBef>
              <a:buFontTx/>
              <a:buNone/>
            </a:pPr>
            <a:r>
              <a:rPr lang="en-US" altLang="en-US" sz="2800" b="1" dirty="0">
                <a:latin typeface="Arial" panose="020B0604020202020204" pitchFamily="34" charset="0"/>
                <a:cs typeface="Arial" panose="020B0604020202020204" pitchFamily="34" charset="0"/>
              </a:rPr>
              <a:t>Once two systems come into </a:t>
            </a:r>
            <a:r>
              <a:rPr lang="en-US" altLang="en-US" sz="2800" b="1" dirty="0" smtClean="0">
                <a:latin typeface="Arial" panose="020B0604020202020204" pitchFamily="34" charset="0"/>
                <a:cs typeface="Arial" panose="020B0604020202020204" pitchFamily="34" charset="0"/>
              </a:rPr>
              <a:t>energetic </a:t>
            </a:r>
            <a:r>
              <a:rPr lang="en-US" altLang="en-US" sz="2800" b="1" dirty="0">
                <a:latin typeface="Arial" panose="020B0604020202020204" pitchFamily="34" charset="0"/>
                <a:cs typeface="Arial" panose="020B0604020202020204" pitchFamily="34" charset="0"/>
              </a:rPr>
              <a:t>contact, they are </a:t>
            </a:r>
            <a:r>
              <a:rPr lang="en-US" altLang="en-US" sz="2800" b="1" dirty="0" smtClean="0">
                <a:latin typeface="Arial" panose="020B0604020202020204" pitchFamily="34" charset="0"/>
                <a:cs typeface="Arial" panose="020B0604020202020204" pitchFamily="34" charset="0"/>
              </a:rPr>
              <a:t>forever connected </a:t>
            </a:r>
            <a:r>
              <a:rPr lang="en-US" altLang="en-US" sz="2800" b="1" dirty="0">
                <a:latin typeface="Arial" panose="020B0604020202020204" pitchFamily="34" charset="0"/>
                <a:cs typeface="Arial" panose="020B0604020202020204" pitchFamily="34" charset="0"/>
              </a:rPr>
              <a:t>by the cellular memories </a:t>
            </a:r>
            <a:r>
              <a:rPr lang="en-US" altLang="en-US" sz="2800" b="1" dirty="0" smtClean="0">
                <a:latin typeface="Arial" panose="020B0604020202020204" pitchFamily="34" charset="0"/>
                <a:cs typeface="Arial" panose="020B0604020202020204" pitchFamily="34" charset="0"/>
              </a:rPr>
              <a:t>of </a:t>
            </a:r>
            <a:r>
              <a:rPr lang="en-US" altLang="en-US" sz="2800" b="1" dirty="0">
                <a:latin typeface="Arial" panose="020B0604020202020204" pitchFamily="34" charset="0"/>
                <a:cs typeface="Arial" panose="020B0604020202020204" pitchFamily="34" charset="0"/>
              </a:rPr>
              <a:t>their connection </a:t>
            </a:r>
          </a:p>
          <a:p>
            <a:pPr eaLnBrk="1" hangingPunct="1">
              <a:spcBef>
                <a:spcPct val="0"/>
              </a:spcBef>
              <a:buFontTx/>
              <a:buNone/>
            </a:pPr>
            <a:endParaRPr lang="en-US" altLang="en-US" sz="1400" b="1" dirty="0">
              <a:latin typeface="Arial" panose="020B0604020202020204" pitchFamily="34" charset="0"/>
              <a:cs typeface="Arial" panose="020B0604020202020204" pitchFamily="34" charset="0"/>
            </a:endParaRPr>
          </a:p>
          <a:p>
            <a:pPr eaLnBrk="1" hangingPunct="1">
              <a:spcBef>
                <a:spcPct val="0"/>
              </a:spcBef>
              <a:buClr>
                <a:schemeClr val="tx2"/>
              </a:buClr>
              <a:buSzPct val="150000"/>
              <a:buNone/>
            </a:pPr>
            <a:r>
              <a:rPr lang="en-US" altLang="en-US" sz="2800" b="1" i="1" dirty="0">
                <a:solidFill>
                  <a:srgbClr val="3333FF"/>
                </a:solidFill>
                <a:latin typeface="Arial" panose="020B0604020202020204" pitchFamily="34" charset="0"/>
                <a:cs typeface="Arial" panose="020B0604020202020204" pitchFamily="34" charset="0"/>
              </a:rPr>
              <a:t>Experiences with parents and others close </a:t>
            </a:r>
            <a:r>
              <a:rPr lang="en-US" altLang="en-US" sz="2800" b="1" i="1" dirty="0" smtClean="0">
                <a:solidFill>
                  <a:srgbClr val="3333FF"/>
                </a:solidFill>
                <a:latin typeface="Arial" panose="020B0604020202020204" pitchFamily="34" charset="0"/>
                <a:cs typeface="Arial" panose="020B0604020202020204" pitchFamily="34" charset="0"/>
              </a:rPr>
              <a:t>to you </a:t>
            </a:r>
            <a:r>
              <a:rPr lang="en-US" altLang="en-US" sz="2800" b="1" i="1" dirty="0">
                <a:solidFill>
                  <a:srgbClr val="3333FF"/>
                </a:solidFill>
                <a:latin typeface="Arial" panose="020B0604020202020204" pitchFamily="34" charset="0"/>
                <a:cs typeface="Arial" panose="020B0604020202020204" pitchFamily="34" charset="0"/>
              </a:rPr>
              <a:t>remain within you                </a:t>
            </a:r>
            <a:r>
              <a:rPr lang="en-US" altLang="en-US" sz="2800" b="1" i="1" dirty="0" smtClean="0">
                <a:solidFill>
                  <a:srgbClr val="3333FF"/>
                </a:solidFill>
                <a:latin typeface="Arial" panose="020B0604020202020204" pitchFamily="34" charset="0"/>
                <a:cs typeface="Arial" panose="020B0604020202020204" pitchFamily="34" charset="0"/>
              </a:rPr>
              <a:t>                                      </a:t>
            </a:r>
            <a:r>
              <a:rPr lang="en-US" altLang="en-US" sz="2400" b="1" dirty="0" smtClean="0">
                <a:latin typeface="Arial" panose="020B0604020202020204" pitchFamily="34" charset="0"/>
                <a:cs typeface="Arial" panose="020B0604020202020204" pitchFamily="34" charset="0"/>
              </a:rPr>
              <a:t>―</a:t>
            </a:r>
            <a:r>
              <a:rPr lang="en-US" altLang="en-US" sz="2400" b="1" dirty="0">
                <a:latin typeface="Arial" panose="020B0604020202020204" pitchFamily="34" charset="0"/>
                <a:cs typeface="Arial" panose="020B0604020202020204" pitchFamily="34" charset="0"/>
              </a:rPr>
              <a:t>Paul Pearsall </a:t>
            </a:r>
            <a:r>
              <a:rPr lang="en-US" altLang="en-US" sz="2400" b="1" dirty="0" smtClean="0">
                <a:latin typeface="Arial" panose="020B0604020202020204" pitchFamily="34" charset="0"/>
                <a:cs typeface="Arial" panose="020B0604020202020204" pitchFamily="34" charset="0"/>
              </a:rPr>
              <a:t>PhD</a:t>
            </a:r>
          </a:p>
          <a:p>
            <a:pPr eaLnBrk="1" hangingPunct="1">
              <a:spcBef>
                <a:spcPct val="0"/>
              </a:spcBef>
              <a:buClr>
                <a:schemeClr val="tx2"/>
              </a:buClr>
              <a:buSzPct val="150000"/>
              <a:buNone/>
            </a:pPr>
            <a:endParaRPr lang="en-US" altLang="en-US" sz="1400" b="1" dirty="0">
              <a:latin typeface="Arial" panose="020B0604020202020204" pitchFamily="34" charset="0"/>
              <a:cs typeface="Arial" panose="020B0604020202020204" pitchFamily="34" charset="0"/>
            </a:endParaRPr>
          </a:p>
          <a:p>
            <a:pPr eaLnBrk="1" hangingPunct="1">
              <a:spcBef>
                <a:spcPct val="0"/>
              </a:spcBef>
              <a:buClr>
                <a:schemeClr val="tx2"/>
              </a:buClr>
              <a:buSzPct val="150000"/>
              <a:buNone/>
            </a:pPr>
            <a:r>
              <a:rPr lang="en-US" altLang="en-US" sz="2800" b="1" dirty="0" smtClean="0">
                <a:latin typeface="Arial" panose="020B0604020202020204" pitchFamily="34" charset="0"/>
                <a:cs typeface="Arial" panose="020B0604020202020204" pitchFamily="34" charset="0"/>
              </a:rPr>
              <a:t>Make sure those experiences are pleasant, loving, and affirming…</a:t>
            </a:r>
            <a:endParaRPr lang="en-US" altLang="en-US" sz="1400" b="1" dirty="0">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10359655"/>
              </p:ext>
            </p:extLst>
          </p:nvPr>
        </p:nvGraphicFramePr>
        <p:xfrm>
          <a:off x="926909" y="5750776"/>
          <a:ext cx="10210800" cy="457200"/>
        </p:xfrm>
        <a:graphic>
          <a:graphicData uri="http://schemas.openxmlformats.org/drawingml/2006/table">
            <a:tbl>
              <a:tblPr firstRow="1" bandRow="1">
                <a:tableStyleId>{5C22544A-7EE6-4342-B048-85BDC9FD1C3A}</a:tableStyleId>
              </a:tblPr>
              <a:tblGrid>
                <a:gridCol w="10210800"/>
              </a:tblGrid>
              <a:tr h="370840">
                <a:tc>
                  <a:txBody>
                    <a:bodyPr/>
                    <a:lstStyle/>
                    <a:p>
                      <a:pPr algn="ctr"/>
                      <a:r>
                        <a:rPr lang="en-US" sz="2400" dirty="0" smtClean="0">
                          <a:solidFill>
                            <a:schemeClr val="tx1"/>
                          </a:solidFill>
                        </a:rPr>
                        <a:t>©Arlene R. Taylor PhD   -   www.ArleneTaylor.org</a:t>
                      </a:r>
                      <a:endParaRPr lang="en-US" sz="2400" dirty="0">
                        <a:solidFill>
                          <a:schemeClr val="tx1"/>
                        </a:solidFill>
                      </a:endParaRPr>
                    </a:p>
                  </a:txBody>
                  <a:tcPr>
                    <a:solidFill>
                      <a:srgbClr val="FFFF00"/>
                    </a:solidFill>
                  </a:tcPr>
                </a:tc>
              </a:tr>
            </a:tbl>
          </a:graphicData>
        </a:graphic>
      </p:graphicFrame>
    </p:spTree>
    <p:extLst>
      <p:ext uri="{BB962C8B-B14F-4D97-AF65-F5344CB8AC3E}">
        <p14:creationId xmlns:p14="http://schemas.microsoft.com/office/powerpoint/2010/main" val="3293911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7146" y="602110"/>
            <a:ext cx="10478219" cy="954107"/>
          </a:xfrm>
          <a:prstGeom prst="rect">
            <a:avLst/>
          </a:prstGeom>
        </p:spPr>
        <p:txBody>
          <a:bodyPr wrap="square">
            <a:spAutoFit/>
          </a:bodyPr>
          <a:lstStyle/>
          <a:p>
            <a:pPr algn="just"/>
            <a:r>
              <a:rPr lang="en-US" sz="2800" b="1" dirty="0" smtClean="0">
                <a:latin typeface="Arial" panose="020B0604020202020204" pitchFamily="34" charset="0"/>
                <a:cs typeface="Arial" panose="020B0604020202020204" pitchFamily="34" charset="0"/>
              </a:rPr>
              <a:t>Fourteen epigenetic strategies have been identified over </a:t>
            </a:r>
            <a:r>
              <a:rPr lang="en-US" sz="2800" b="1" dirty="0">
                <a:latin typeface="Arial" panose="020B0604020202020204" pitchFamily="34" charset="0"/>
                <a:cs typeface="Arial" panose="020B0604020202020204" pitchFamily="34" charset="0"/>
              </a:rPr>
              <a:t>which you can have </a:t>
            </a:r>
            <a:r>
              <a:rPr lang="en-US" sz="2800" b="1" dirty="0" err="1">
                <a:latin typeface="Arial" panose="020B0604020202020204" pitchFamily="34" charset="0"/>
                <a:cs typeface="Arial" panose="020B0604020202020204" pitchFamily="34" charset="0"/>
              </a:rPr>
              <a:t>partial</a:t>
            </a:r>
            <a:r>
              <a:rPr lang="en-US" sz="2800" b="1" dirty="0" err="1">
                <a:latin typeface="Arial" panose="020B0604020202020204" pitchFamily="34" charset="0"/>
                <a:cs typeface="Arial" panose="020B0604020202020204" pitchFamily="34" charset="0"/>
                <a:sym typeface="Symbol" panose="05050102010706020507" pitchFamily="18" charset="2"/>
              </a:rPr>
              <a:t></a:t>
            </a:r>
            <a:r>
              <a:rPr lang="en-US" sz="2800" b="1" dirty="0" err="1">
                <a:latin typeface="Arial" panose="020B0604020202020204" pitchFamily="34" charset="0"/>
                <a:cs typeface="Arial" panose="020B0604020202020204" pitchFamily="34" charset="0"/>
              </a:rPr>
              <a:t>if</a:t>
            </a:r>
            <a:r>
              <a:rPr lang="en-US" sz="2800" b="1" dirty="0">
                <a:latin typeface="Arial" panose="020B0604020202020204" pitchFamily="34" charset="0"/>
                <a:cs typeface="Arial" panose="020B0604020202020204" pitchFamily="34" charset="0"/>
              </a:rPr>
              <a:t> not </a:t>
            </a:r>
            <a:r>
              <a:rPr lang="en-US" sz="2800" b="1" dirty="0" err="1">
                <a:latin typeface="Arial" panose="020B0604020202020204" pitchFamily="34" charset="0"/>
                <a:cs typeface="Arial" panose="020B0604020202020204" pitchFamily="34" charset="0"/>
              </a:rPr>
              <a:t>complete</a:t>
            </a:r>
            <a:r>
              <a:rPr lang="en-US" sz="2800" b="1" dirty="0" err="1">
                <a:latin typeface="Arial" panose="020B0604020202020204" pitchFamily="34" charset="0"/>
                <a:cs typeface="Arial" panose="020B0604020202020204" pitchFamily="34" charset="0"/>
                <a:sym typeface="Symbol" panose="05050102010706020507" pitchFamily="18" charset="2"/>
              </a:rPr>
              <a:t></a:t>
            </a:r>
            <a:r>
              <a:rPr lang="en-US" sz="2800" b="1" dirty="0" err="1" smtClean="0">
                <a:latin typeface="Arial" panose="020B0604020202020204" pitchFamily="34" charset="0"/>
                <a:cs typeface="Arial" panose="020B0604020202020204" pitchFamily="34" charset="0"/>
              </a:rPr>
              <a:t>control</a:t>
            </a:r>
            <a:r>
              <a:rPr lang="en-US" sz="2800" b="1" dirty="0" smtClean="0">
                <a:latin typeface="Arial" panose="020B0604020202020204" pitchFamily="34" charset="0"/>
                <a:cs typeface="Arial" panose="020B0604020202020204" pitchFamily="34" charset="0"/>
              </a:rPr>
              <a:t>:</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8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p:cNvSpPr txBox="1"/>
          <p:nvPr/>
        </p:nvSpPr>
        <p:spPr>
          <a:xfrm>
            <a:off x="1663118" y="1612405"/>
            <a:ext cx="4203940" cy="3108543"/>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Mindset</a:t>
            </a:r>
          </a:p>
          <a:p>
            <a:r>
              <a:rPr lang="en-US" sz="2800" b="1" dirty="0" smtClean="0">
                <a:latin typeface="Arial" panose="020B0604020202020204" pitchFamily="34" charset="0"/>
                <a:cs typeface="Arial" panose="020B0604020202020204" pitchFamily="34" charset="0"/>
              </a:rPr>
              <a:t>Self-talk</a:t>
            </a:r>
          </a:p>
          <a:p>
            <a:r>
              <a:rPr lang="en-US" sz="2800" b="1" dirty="0" smtClean="0">
                <a:latin typeface="Arial" panose="020B0604020202020204" pitchFamily="34" charset="0"/>
                <a:cs typeface="Arial" panose="020B0604020202020204" pitchFamily="34" charset="0"/>
              </a:rPr>
              <a:t>Emotional Intelligence</a:t>
            </a:r>
          </a:p>
          <a:p>
            <a:r>
              <a:rPr lang="en-US" sz="2800" b="1" dirty="0" smtClean="0">
                <a:latin typeface="Arial" panose="020B0604020202020204" pitchFamily="34" charset="0"/>
                <a:cs typeface="Arial" panose="020B0604020202020204" pitchFamily="34" charset="0"/>
              </a:rPr>
              <a:t>Physical Exercise</a:t>
            </a:r>
          </a:p>
          <a:p>
            <a:r>
              <a:rPr lang="en-US" sz="2800" b="1" dirty="0" smtClean="0">
                <a:latin typeface="Arial" panose="020B0604020202020204" pitchFamily="34" charset="0"/>
                <a:cs typeface="Arial" panose="020B0604020202020204" pitchFamily="34" charset="0"/>
              </a:rPr>
              <a:t>Brain Stimulation</a:t>
            </a:r>
          </a:p>
          <a:p>
            <a:r>
              <a:rPr lang="en-US" sz="2800" b="1" dirty="0" smtClean="0">
                <a:latin typeface="Arial" panose="020B0604020202020204" pitchFamily="34" charset="0"/>
                <a:cs typeface="Arial" panose="020B0604020202020204" pitchFamily="34" charset="0"/>
              </a:rPr>
              <a:t>Optimum Sleep</a:t>
            </a:r>
          </a:p>
          <a:p>
            <a:r>
              <a:rPr lang="en-US" sz="2800" b="1" dirty="0" smtClean="0">
                <a:latin typeface="Arial" panose="020B0604020202020204" pitchFamily="34" charset="0"/>
                <a:cs typeface="Arial" panose="020B0604020202020204" pitchFamily="34" charset="0"/>
              </a:rPr>
              <a:t>Essential Hydration</a:t>
            </a:r>
            <a:endParaRPr lang="en-US" sz="2800" b="1" dirty="0">
              <a:latin typeface="Arial" panose="020B0604020202020204" pitchFamily="34" charset="0"/>
              <a:cs typeface="Arial" panose="020B0604020202020204" pitchFamily="34" charset="0"/>
            </a:endParaRPr>
          </a:p>
        </p:txBody>
      </p:sp>
      <p:sp>
        <p:nvSpPr>
          <p:cNvPr id="7" name="TextBox 6"/>
          <p:cNvSpPr txBox="1"/>
          <p:nvPr/>
        </p:nvSpPr>
        <p:spPr>
          <a:xfrm>
            <a:off x="6505466" y="1651674"/>
            <a:ext cx="3925020" cy="3108543"/>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Safety</a:t>
            </a:r>
          </a:p>
          <a:p>
            <a:r>
              <a:rPr lang="en-US" sz="2800" b="1" dirty="0" smtClean="0">
                <a:latin typeface="Arial" panose="020B0604020202020204" pitchFamily="34" charset="0"/>
                <a:cs typeface="Arial" panose="020B0604020202020204" pitchFamily="34" charset="0"/>
              </a:rPr>
              <a:t>Sunlight</a:t>
            </a:r>
          </a:p>
          <a:p>
            <a:r>
              <a:rPr lang="en-US" sz="2800" b="1" dirty="0" smtClean="0">
                <a:latin typeface="Arial" panose="020B0604020202020204" pitchFamily="34" charset="0"/>
                <a:cs typeface="Arial" panose="020B0604020202020204" pitchFamily="34" charset="0"/>
              </a:rPr>
              <a:t>Nutrition</a:t>
            </a:r>
          </a:p>
          <a:p>
            <a:r>
              <a:rPr lang="en-US" sz="2800" b="1" dirty="0" smtClean="0">
                <a:latin typeface="Arial" panose="020B0604020202020204" pitchFamily="34" charset="0"/>
                <a:cs typeface="Arial" panose="020B0604020202020204" pitchFamily="34" charset="0"/>
              </a:rPr>
              <a:t>Laughter</a:t>
            </a:r>
          </a:p>
          <a:p>
            <a:r>
              <a:rPr lang="en-US" sz="2800" b="1" dirty="0" smtClean="0">
                <a:latin typeface="Arial" panose="020B0604020202020204" pitchFamily="34" charset="0"/>
                <a:cs typeface="Arial" panose="020B0604020202020204" pitchFamily="34" charset="0"/>
              </a:rPr>
              <a:t>Support System</a:t>
            </a:r>
          </a:p>
          <a:p>
            <a:r>
              <a:rPr lang="en-US" sz="2800" b="1" dirty="0" smtClean="0">
                <a:latin typeface="Arial" panose="020B0604020202020204" pitchFamily="34" charset="0"/>
                <a:cs typeface="Arial" panose="020B0604020202020204" pitchFamily="34" charset="0"/>
              </a:rPr>
              <a:t>Stress Management</a:t>
            </a:r>
          </a:p>
          <a:p>
            <a:r>
              <a:rPr lang="en-US" sz="2800" b="1" dirty="0" smtClean="0">
                <a:latin typeface="Arial" panose="020B0604020202020204" pitchFamily="34" charset="0"/>
                <a:cs typeface="Arial" panose="020B0604020202020204" pitchFamily="34" charset="0"/>
              </a:rPr>
              <a:t>Life Satisfaction</a:t>
            </a:r>
            <a:endParaRPr lang="en-US" sz="2800" b="1"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nvPr>
        </p:nvGraphicFramePr>
        <p:xfrm>
          <a:off x="938212" y="5780022"/>
          <a:ext cx="10210800" cy="457200"/>
        </p:xfrm>
        <a:graphic>
          <a:graphicData uri="http://schemas.openxmlformats.org/drawingml/2006/table">
            <a:tbl>
              <a:tblPr firstRow="1" bandRow="1">
                <a:tableStyleId>{5C22544A-7EE6-4342-B048-85BDC9FD1C3A}</a:tableStyleId>
              </a:tblPr>
              <a:tblGrid>
                <a:gridCol w="10210800"/>
              </a:tblGrid>
              <a:tr h="370840">
                <a:tc>
                  <a:txBody>
                    <a:bodyPr/>
                    <a:lstStyle/>
                    <a:p>
                      <a:pPr algn="ctr"/>
                      <a:r>
                        <a:rPr lang="en-US" sz="2400" dirty="0" smtClean="0">
                          <a:solidFill>
                            <a:schemeClr val="tx1"/>
                          </a:solidFill>
                        </a:rPr>
                        <a:t>©Arlene R. Taylor PhD   -   www.ArleneTaylor.org</a:t>
                      </a:r>
                      <a:endParaRPr lang="en-US" sz="2400" dirty="0">
                        <a:solidFill>
                          <a:schemeClr val="tx1"/>
                        </a:solidFill>
                      </a:endParaRPr>
                    </a:p>
                  </a:txBody>
                  <a:tcPr>
                    <a:solidFill>
                      <a:srgbClr val="FFFF00"/>
                    </a:solidFill>
                  </a:tcPr>
                </a:tc>
              </a:tr>
            </a:tbl>
          </a:graphicData>
        </a:graphic>
      </p:graphicFrame>
      <p:sp>
        <p:nvSpPr>
          <p:cNvPr id="9" name="Rectangle 8"/>
          <p:cNvSpPr/>
          <p:nvPr/>
        </p:nvSpPr>
        <p:spPr>
          <a:xfrm>
            <a:off x="1170618" y="4855674"/>
            <a:ext cx="8893392" cy="523220"/>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How can you impact epigenetics positively? </a:t>
            </a:r>
          </a:p>
        </p:txBody>
      </p:sp>
      <p:pic>
        <p:nvPicPr>
          <p:cNvPr id="10" name="Picture 9"/>
          <p:cNvPicPr/>
          <p:nvPr/>
        </p:nvPicPr>
        <p:blipFill rotWithShape="1">
          <a:blip r:embed="rId2" cstate="print">
            <a:extLst>
              <a:ext uri="{28A0092B-C50C-407E-A947-70E740481C1C}">
                <a14:useLocalDpi xmlns:a14="http://schemas.microsoft.com/office/drawing/2010/main" val="0"/>
              </a:ext>
            </a:extLst>
          </a:blip>
          <a:srcRect l="4608" r="7353"/>
          <a:stretch/>
        </p:blipFill>
        <p:spPr bwMode="auto">
          <a:xfrm>
            <a:off x="9872321" y="1899216"/>
            <a:ext cx="1116330" cy="12674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1315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7397" y="776170"/>
            <a:ext cx="10377206" cy="4462760"/>
          </a:xfrm>
          <a:prstGeom prst="rect">
            <a:avLst/>
          </a:prstGeom>
        </p:spPr>
        <p:txBody>
          <a:bodyPr wrap="square">
            <a:spAutoFit/>
          </a:bodyPr>
          <a:lstStyle/>
          <a:p>
            <a:r>
              <a:rPr lang="en-US" sz="2800" b="1" i="1" u="sng"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Learn</a:t>
            </a:r>
            <a:r>
              <a:rPr lang="en-US" sz="28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what you can about your genetic inheritance, as strategies may be available to reduce your risk for some illnesses and </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diseases</a:t>
            </a:r>
          </a:p>
          <a:p>
            <a:endParaRPr lang="en-US" sz="2000" b="1" i="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n-US" sz="2800" b="1" i="1" u="sng"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Create</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 </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brain-based longevity </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lifestyle and </a:t>
            </a:r>
            <a:endPar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implement </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the 14 </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researched components</a:t>
            </a:r>
            <a:endParaRPr lang="en-US" sz="28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endParaRPr lang="en-US" sz="2000" b="1" i="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n-US" sz="2800" b="1" i="1" u="sng" dirty="0" smtClean="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Identify</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your mindset and personal perceptions and course correct as </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needed</a:t>
            </a:r>
          </a:p>
          <a:p>
            <a:endPar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n-US" sz="2800" b="1" i="1" u="sng" dirty="0" smtClean="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Prevent</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what </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has been shown to be preventable</a:t>
            </a:r>
            <a:endParaRPr lang="en-US" sz="2800" b="1" i="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Table 2"/>
          <p:cNvGraphicFramePr>
            <a:graphicFrameLocks noGrp="1"/>
          </p:cNvGraphicFramePr>
          <p:nvPr>
            <p:extLst/>
          </p:nvPr>
        </p:nvGraphicFramePr>
        <p:xfrm>
          <a:off x="938212" y="5757582"/>
          <a:ext cx="10210800" cy="457200"/>
        </p:xfrm>
        <a:graphic>
          <a:graphicData uri="http://schemas.openxmlformats.org/drawingml/2006/table">
            <a:tbl>
              <a:tblPr firstRow="1" bandRow="1">
                <a:tableStyleId>{5C22544A-7EE6-4342-B048-85BDC9FD1C3A}</a:tableStyleId>
              </a:tblPr>
              <a:tblGrid>
                <a:gridCol w="10210800"/>
              </a:tblGrid>
              <a:tr h="370840">
                <a:tc>
                  <a:txBody>
                    <a:bodyPr/>
                    <a:lstStyle/>
                    <a:p>
                      <a:pPr algn="ctr"/>
                      <a:r>
                        <a:rPr lang="en-US" sz="2400" dirty="0" smtClean="0">
                          <a:solidFill>
                            <a:schemeClr val="tx1"/>
                          </a:solidFill>
                        </a:rPr>
                        <a:t>©Arlene R. Taylor PhD   -   www.ArleneTaylor.org</a:t>
                      </a:r>
                      <a:endParaRPr lang="en-US" sz="2400" dirty="0">
                        <a:solidFill>
                          <a:schemeClr val="tx1"/>
                        </a:solidFill>
                      </a:endParaRPr>
                    </a:p>
                  </a:txBody>
                  <a:tcPr>
                    <a:solidFill>
                      <a:srgbClr val="FFFF00"/>
                    </a:solidFill>
                  </a:tcPr>
                </a:tc>
              </a:tr>
            </a:tbl>
          </a:graphicData>
        </a:graphic>
      </p:graphicFrame>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9131123" y="1992573"/>
            <a:ext cx="1520954" cy="1165873"/>
          </a:xfrm>
          <a:prstGeom prst="rect">
            <a:avLst/>
          </a:prstGeom>
        </p:spPr>
      </p:pic>
    </p:spTree>
    <p:extLst>
      <p:ext uri="{BB962C8B-B14F-4D97-AF65-F5344CB8AC3E}">
        <p14:creationId xmlns:p14="http://schemas.microsoft.com/office/powerpoint/2010/main" val="4070045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938212" y="5843846"/>
          <a:ext cx="10210800" cy="457200"/>
        </p:xfrm>
        <a:graphic>
          <a:graphicData uri="http://schemas.openxmlformats.org/drawingml/2006/table">
            <a:tbl>
              <a:tblPr firstRow="1" bandRow="1">
                <a:tableStyleId>{5C22544A-7EE6-4342-B048-85BDC9FD1C3A}</a:tableStyleId>
              </a:tblPr>
              <a:tblGrid>
                <a:gridCol w="10210800"/>
              </a:tblGrid>
              <a:tr h="370840">
                <a:tc>
                  <a:txBody>
                    <a:bodyPr/>
                    <a:lstStyle/>
                    <a:p>
                      <a:pPr algn="ctr"/>
                      <a:r>
                        <a:rPr lang="en-US" sz="2400" dirty="0" smtClean="0">
                          <a:solidFill>
                            <a:schemeClr val="tx1"/>
                          </a:solidFill>
                        </a:rPr>
                        <a:t>©Arlene R. Taylor PhD   -   www.ArleneTaylor.org</a:t>
                      </a:r>
                      <a:endParaRPr lang="en-US" sz="2400" dirty="0">
                        <a:solidFill>
                          <a:schemeClr val="tx1"/>
                        </a:solidFill>
                      </a:endParaRPr>
                    </a:p>
                  </a:txBody>
                  <a:tcPr>
                    <a:solidFill>
                      <a:srgbClr val="FFFF00"/>
                    </a:solidFill>
                  </a:tcPr>
                </a:tc>
              </a:tr>
            </a:tbl>
          </a:graphicData>
        </a:graphic>
      </p:graphicFrame>
      <p:sp>
        <p:nvSpPr>
          <p:cNvPr id="3" name="Rectangle 2"/>
          <p:cNvSpPr/>
          <p:nvPr/>
        </p:nvSpPr>
        <p:spPr>
          <a:xfrm>
            <a:off x="1087736" y="684209"/>
            <a:ext cx="10161109" cy="4801314"/>
          </a:xfrm>
          <a:prstGeom prst="rect">
            <a:avLst/>
          </a:prstGeom>
        </p:spPr>
        <p:txBody>
          <a:bodyPr wrap="square">
            <a:spAutoFit/>
          </a:bodyPr>
          <a:lstStyle/>
          <a:p>
            <a:r>
              <a:rPr lang="en-US" sz="2800" b="1" i="1" u="sng" dirty="0" smtClean="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Raise</a:t>
            </a:r>
            <a:r>
              <a:rPr lang="en-US" sz="28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your Emotional Intelligence or EQ to help avoid conflict, reduce stress, and make good choices</a:t>
            </a:r>
          </a:p>
          <a:p>
            <a:endParaRPr lang="en-US"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n-US" sz="2800" b="1" i="1" u="sng" dirty="0" smtClean="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Choose</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wisely, making decisions based on informed </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evaluations</a:t>
            </a:r>
          </a:p>
          <a:p>
            <a:endPar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n-US" sz="2800" b="1" i="1" u="sng" dirty="0" smtClean="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Use</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willpower to help you create and sustain new behaviors </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successfully </a:t>
            </a:r>
          </a:p>
          <a:p>
            <a:endPar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n-US" sz="2800" b="1" i="1" u="sng" dirty="0" smtClean="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Give</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thanks and enjoy life, taking the best </a:t>
            </a:r>
          </a:p>
          <a:p>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care possible of the brain and body leased </a:t>
            </a:r>
          </a:p>
          <a:p>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to you for use on Planet Earth</a:t>
            </a:r>
            <a:endParaRPr lang="en-US" sz="2800" b="1"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4" name="Table 3"/>
          <p:cNvGraphicFramePr>
            <a:graphicFrameLocks noGrp="1"/>
          </p:cNvGraphicFramePr>
          <p:nvPr>
            <p:extLst/>
          </p:nvPr>
        </p:nvGraphicFramePr>
        <p:xfrm>
          <a:off x="938212" y="5780022"/>
          <a:ext cx="10210800" cy="457200"/>
        </p:xfrm>
        <a:graphic>
          <a:graphicData uri="http://schemas.openxmlformats.org/drawingml/2006/table">
            <a:tbl>
              <a:tblPr firstRow="1" bandRow="1">
                <a:tableStyleId>{5C22544A-7EE6-4342-B048-85BDC9FD1C3A}</a:tableStyleId>
              </a:tblPr>
              <a:tblGrid>
                <a:gridCol w="10210800"/>
              </a:tblGrid>
              <a:tr h="370840">
                <a:tc>
                  <a:txBody>
                    <a:bodyPr/>
                    <a:lstStyle/>
                    <a:p>
                      <a:pPr algn="ctr"/>
                      <a:r>
                        <a:rPr lang="en-US" sz="2400" dirty="0" smtClean="0">
                          <a:solidFill>
                            <a:schemeClr val="tx1"/>
                          </a:solidFill>
                        </a:rPr>
                        <a:t>©Arlene R. Taylor PhD   -   www.ArleneTaylor.org</a:t>
                      </a:r>
                      <a:endParaRPr lang="en-US" sz="2400" dirty="0">
                        <a:solidFill>
                          <a:schemeClr val="tx1"/>
                        </a:solidFill>
                      </a:endParaRPr>
                    </a:p>
                  </a:txBody>
                  <a:tcPr>
                    <a:solidFill>
                      <a:srgbClr val="FFFF00"/>
                    </a:solidFill>
                  </a:tcPr>
                </a:tc>
              </a:tr>
            </a:tbl>
          </a:graphicData>
        </a:graphic>
      </p:graphicFrame>
      <p:pic>
        <p:nvPicPr>
          <p:cNvPr id="7" name="Picture 2"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3563" y="3773464"/>
            <a:ext cx="997389" cy="141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485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9125" y="598098"/>
            <a:ext cx="10708256" cy="4647426"/>
          </a:xfrm>
          <a:prstGeom prst="rect">
            <a:avLst/>
          </a:prstGeom>
          <a:noFill/>
        </p:spPr>
        <p:txBody>
          <a:bodyPr wrap="square" rtlCol="0">
            <a:spAutoFit/>
          </a:bodyPr>
          <a:lstStyle/>
          <a:p>
            <a:pPr lvl="0" algn="ctr" eaLnBrk="0" fontAlgn="base" hangingPunct="0">
              <a:spcBef>
                <a:spcPct val="0"/>
              </a:spcBef>
              <a:spcAft>
                <a:spcPct val="0"/>
              </a:spcAft>
            </a:pPr>
            <a:r>
              <a:rPr lang="en-US" altLang="en-US" sz="3200" b="1" dirty="0">
                <a:solidFill>
                  <a:srgbClr val="000000"/>
                </a:solidFill>
                <a:latin typeface="Arial" panose="020B0604020202020204" pitchFamily="34" charset="0"/>
                <a:ea typeface="Times New Roman" panose="02020603050405020304" pitchFamily="18" charset="0"/>
                <a:cs typeface="Arial" panose="020B0604020202020204" pitchFamily="34" charset="0"/>
              </a:rPr>
              <a:t>Nature + Nurture = You </a:t>
            </a:r>
          </a:p>
          <a:p>
            <a:pPr lvl="0" algn="ctr" eaLnBrk="0" fontAlgn="base" hangingPunct="0">
              <a:spcBef>
                <a:spcPct val="0"/>
              </a:spcBef>
              <a:spcAft>
                <a:spcPct val="0"/>
              </a:spcAft>
            </a:pPr>
            <a:endParaRPr lang="en-US" alt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en-US" altLang="en-US" sz="2800" b="1" dirty="0">
                <a:solidFill>
                  <a:srgbClr val="0066FF"/>
                </a:solidFill>
                <a:latin typeface="Arial" panose="020B0604020202020204" pitchFamily="34" charset="0"/>
                <a:ea typeface="Times New Roman" panose="02020603050405020304" pitchFamily="18" charset="0"/>
                <a:cs typeface="Arial" panose="020B0604020202020204" pitchFamily="34" charset="0"/>
              </a:rPr>
              <a:t>Nature</a:t>
            </a:r>
            <a:r>
              <a:rPr lang="en-US" alt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involves </a:t>
            </a:r>
            <a:r>
              <a:rPr lang="en-US" altLang="en-US" sz="2800" b="1" dirty="0">
                <a:solidFill>
                  <a:srgbClr val="0066FF"/>
                </a:solidFill>
                <a:latin typeface="Arial" panose="020B0604020202020204" pitchFamily="34" charset="0"/>
                <a:ea typeface="Times New Roman" panose="02020603050405020304" pitchFamily="18" charset="0"/>
                <a:cs typeface="Arial" panose="020B0604020202020204" pitchFamily="34" charset="0"/>
              </a:rPr>
              <a:t>genetics</a:t>
            </a:r>
            <a:r>
              <a:rPr lang="en-US" alt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which account for about </a:t>
            </a:r>
            <a:r>
              <a:rPr lang="en-US" altLang="en-US" sz="2800" b="1" dirty="0">
                <a:solidFill>
                  <a:srgbClr val="0066FF"/>
                </a:solidFill>
                <a:latin typeface="Arial" panose="020B0604020202020204" pitchFamily="34" charset="0"/>
                <a:ea typeface="Times New Roman" panose="02020603050405020304" pitchFamily="18" charset="0"/>
                <a:cs typeface="Arial" panose="020B0604020202020204" pitchFamily="34" charset="0"/>
              </a:rPr>
              <a:t>30</a:t>
            </a:r>
            <a:r>
              <a:rPr lang="en-US" alt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percent of the impact to your health and lifespan</a:t>
            </a:r>
          </a:p>
          <a:p>
            <a:pPr lvl="0" eaLnBrk="0" fontAlgn="base" hangingPunct="0">
              <a:spcBef>
                <a:spcPct val="0"/>
              </a:spcBef>
              <a:spcAft>
                <a:spcPct val="0"/>
              </a:spcAft>
            </a:pPr>
            <a:endParaRPr lang="en-US" alt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en-US" alt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Genetics is your biological heredity, the </a:t>
            </a:r>
          </a:p>
          <a:p>
            <a:pPr lvl="0" eaLnBrk="0" fontAlgn="base" hangingPunct="0">
              <a:spcBef>
                <a:spcPct val="0"/>
              </a:spcBef>
              <a:spcAft>
                <a:spcPct val="0"/>
              </a:spcAft>
            </a:pPr>
            <a:r>
              <a:rPr lang="en-US" alt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biological “stuff” you inherit from your </a:t>
            </a:r>
          </a:p>
          <a:p>
            <a:pPr lvl="0" eaLnBrk="0" fontAlgn="base" hangingPunct="0">
              <a:spcBef>
                <a:spcPct val="0"/>
              </a:spcBef>
              <a:spcAft>
                <a:spcPct val="0"/>
              </a:spcAft>
            </a:pPr>
            <a:r>
              <a:rPr lang="en-US" alt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mother and </a:t>
            </a:r>
            <a:r>
              <a:rPr lang="en-US" alt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father</a:t>
            </a:r>
            <a:r>
              <a:rPr lang="en-US" alt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including</a:t>
            </a:r>
            <a:r>
              <a:rPr lang="en-US" alt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your</a:t>
            </a:r>
            <a:endParaRPr lang="en-US" alt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en-US" alt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chromosomes and 25,000 genes that</a:t>
            </a:r>
          </a:p>
          <a:p>
            <a:pPr lvl="0" eaLnBrk="0" fontAlgn="base" hangingPunct="0">
              <a:spcBef>
                <a:spcPct val="0"/>
              </a:spcBef>
              <a:spcAft>
                <a:spcPct val="0"/>
              </a:spcAft>
            </a:pPr>
            <a:r>
              <a:rPr lang="en-US" sz="2800" b="1" dirty="0">
                <a:latin typeface="Arial" panose="020B0604020202020204" pitchFamily="34" charset="0"/>
                <a:cs typeface="Arial" panose="020B0604020202020204" pitchFamily="34" charset="0"/>
              </a:rPr>
              <a:t>contain the “blueprints” for the building </a:t>
            </a:r>
          </a:p>
          <a:p>
            <a:pPr lvl="0" eaLnBrk="0" fontAlgn="base" hangingPunct="0">
              <a:spcBef>
                <a:spcPct val="0"/>
              </a:spcBef>
              <a:spcAft>
                <a:spcPct val="0"/>
              </a:spcAft>
            </a:pPr>
            <a:r>
              <a:rPr lang="en-US" sz="2800" b="1" dirty="0">
                <a:latin typeface="Arial" panose="020B0604020202020204" pitchFamily="34" charset="0"/>
                <a:cs typeface="Arial" panose="020B0604020202020204" pitchFamily="34" charset="0"/>
              </a:rPr>
              <a:t>blocks of life and the person you were meant to </a:t>
            </a:r>
            <a:r>
              <a:rPr lang="en-US" sz="2800" b="1" dirty="0" smtClean="0">
                <a:latin typeface="Arial" panose="020B0604020202020204" pitchFamily="34" charset="0"/>
                <a:cs typeface="Arial" panose="020B0604020202020204" pitchFamily="34" charset="0"/>
              </a:rPr>
              <a:t>be</a:t>
            </a:r>
            <a:endParaRPr lang="en-US" dirty="0"/>
          </a:p>
        </p:txBody>
      </p:sp>
      <p:pic>
        <p:nvPicPr>
          <p:cNvPr id="3" name="Picture 2"/>
          <p:cNvPicPr/>
          <p:nvPr/>
        </p:nvPicPr>
        <p:blipFill rotWithShape="1">
          <a:blip r:embed="rId2" cstate="print">
            <a:extLst>
              <a:ext uri="{28A0092B-C50C-407E-A947-70E740481C1C}">
                <a14:useLocalDpi xmlns:a14="http://schemas.microsoft.com/office/drawing/2010/main" val="0"/>
              </a:ext>
            </a:extLst>
          </a:blip>
          <a:srcRect l="14486" t="24859" r="43704" b="8695"/>
          <a:stretch/>
        </p:blipFill>
        <p:spPr bwMode="auto">
          <a:xfrm>
            <a:off x="8189344" y="2190601"/>
            <a:ext cx="2877759" cy="2327272"/>
          </a:xfrm>
          <a:prstGeom prst="rect">
            <a:avLst/>
          </a:prstGeom>
          <a:noFill/>
          <a:ln>
            <a:noFill/>
          </a:ln>
          <a:extLst>
            <a:ext uri="{53640926-AAD7-44D8-BBD7-CCE9431645EC}">
              <a14:shadowObscured xmlns:a14="http://schemas.microsoft.com/office/drawing/2010/main"/>
            </a:ext>
          </a:extLst>
        </p:spPr>
      </p:pic>
      <p:graphicFrame>
        <p:nvGraphicFramePr>
          <p:cNvPr id="4" name="Table 3"/>
          <p:cNvGraphicFramePr>
            <a:graphicFrameLocks noGrp="1"/>
          </p:cNvGraphicFramePr>
          <p:nvPr>
            <p:extLst/>
          </p:nvPr>
        </p:nvGraphicFramePr>
        <p:xfrm>
          <a:off x="909457" y="5801264"/>
          <a:ext cx="10210800" cy="457200"/>
        </p:xfrm>
        <a:graphic>
          <a:graphicData uri="http://schemas.openxmlformats.org/drawingml/2006/table">
            <a:tbl>
              <a:tblPr firstRow="1" bandRow="1">
                <a:tableStyleId>{5C22544A-7EE6-4342-B048-85BDC9FD1C3A}</a:tableStyleId>
              </a:tblPr>
              <a:tblGrid>
                <a:gridCol w="10210800"/>
              </a:tblGrid>
              <a:tr h="370840">
                <a:tc>
                  <a:txBody>
                    <a:bodyPr/>
                    <a:lstStyle/>
                    <a:p>
                      <a:pPr algn="ctr"/>
                      <a:r>
                        <a:rPr lang="en-US" sz="2400" dirty="0" smtClean="0">
                          <a:solidFill>
                            <a:schemeClr val="tx1"/>
                          </a:solidFill>
                        </a:rPr>
                        <a:t>©Arlene R. Taylor PhD   -   www.ArleneTaylor.org</a:t>
                      </a:r>
                      <a:endParaRPr lang="en-US" sz="2400" dirty="0">
                        <a:solidFill>
                          <a:schemeClr val="tx1"/>
                        </a:solidFill>
                      </a:endParaRPr>
                    </a:p>
                  </a:txBody>
                  <a:tcPr>
                    <a:solidFill>
                      <a:srgbClr val="FFFF00"/>
                    </a:solidFill>
                  </a:tcPr>
                </a:tc>
              </a:tr>
            </a:tbl>
          </a:graphicData>
        </a:graphic>
      </p:graphicFrame>
    </p:spTree>
    <p:extLst>
      <p:ext uri="{BB962C8B-B14F-4D97-AF65-F5344CB8AC3E}">
        <p14:creationId xmlns:p14="http://schemas.microsoft.com/office/powerpoint/2010/main" val="3041284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3287" y="830540"/>
            <a:ext cx="10362595" cy="4524315"/>
          </a:xfrm>
          <a:prstGeom prst="rect">
            <a:avLst/>
          </a:prstGeom>
        </p:spPr>
        <p:txBody>
          <a:bodyPr wrap="square">
            <a:spAutoFit/>
          </a:bodyPr>
          <a:lstStyle/>
          <a:p>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To recap: you </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arrived on Planet Earth with a </a:t>
            </a:r>
            <a:endPar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genetic </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biological </a:t>
            </a:r>
            <a:r>
              <a:rPr lang="en-US" sz="28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inheritance</a:t>
            </a:r>
            <a:r>
              <a:rPr lang="en-US" sz="28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28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your</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genome</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p>
          <a:p>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responsible </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for about 30 percent of your level </a:t>
            </a:r>
            <a:endPar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of wellness and </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your potential </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lifespan </a:t>
            </a:r>
          </a:p>
          <a:p>
            <a:endPar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Your </a:t>
            </a:r>
            <a:r>
              <a:rPr lang="en-US" sz="28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epigenome</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is everything that is not genetics and is worth 70 percent of how well and how long you live</a:t>
            </a:r>
            <a:endParaRPr lang="en-US" sz="1400" b="1" i="1" dirty="0">
              <a:solidFill>
                <a:srgbClr val="000000"/>
              </a:solidFill>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Epigenetics (lifestyle) </a:t>
            </a:r>
            <a:r>
              <a:rPr lang="en-US" sz="2800" b="1" dirty="0">
                <a:latin typeface="Arial" panose="020B0604020202020204" pitchFamily="34" charset="0"/>
                <a:cs typeface="Arial" panose="020B0604020202020204" pitchFamily="34" charset="0"/>
              </a:rPr>
              <a:t>has a much greater impact on health and longevity than was thought </a:t>
            </a:r>
            <a:r>
              <a:rPr lang="en-US" sz="2800" b="1" dirty="0" smtClean="0">
                <a:latin typeface="Arial" panose="020B0604020202020204" pitchFamily="34" charset="0"/>
                <a:cs typeface="Arial" panose="020B0604020202020204" pitchFamily="34" charset="0"/>
              </a:rPr>
              <a:t>possible; the </a:t>
            </a:r>
            <a:r>
              <a:rPr lang="en-US" sz="2800" b="1" dirty="0">
                <a:latin typeface="Arial" panose="020B0604020202020204" pitchFamily="34" charset="0"/>
                <a:cs typeface="Arial" panose="020B0604020202020204" pitchFamily="34" charset="0"/>
              </a:rPr>
              <a:t>choices you make </a:t>
            </a:r>
            <a:r>
              <a:rPr lang="en-US" sz="2800" b="1" dirty="0" smtClean="0">
                <a:latin typeface="Arial" panose="020B0604020202020204" pitchFamily="34" charset="0"/>
                <a:cs typeface="Arial" panose="020B0604020202020204" pitchFamily="34" charset="0"/>
              </a:rPr>
              <a:t>via epigenetics impact you negatively </a:t>
            </a:r>
            <a:r>
              <a:rPr lang="en-US" sz="2800" b="1" dirty="0">
                <a:latin typeface="Arial" panose="020B0604020202020204" pitchFamily="34" charset="0"/>
                <a:cs typeface="Arial" panose="020B0604020202020204" pitchFamily="34" charset="0"/>
              </a:rPr>
              <a:t>or </a:t>
            </a:r>
            <a:r>
              <a:rPr lang="en-US" sz="2800" b="1" dirty="0" smtClean="0">
                <a:latin typeface="Arial" panose="020B0604020202020204" pitchFamily="34" charset="0"/>
                <a:cs typeface="Arial" panose="020B0604020202020204" pitchFamily="34" charset="0"/>
              </a:rPr>
              <a:t>positively</a:t>
            </a:r>
            <a:endParaRPr lang="en-US" sz="1400"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nvPr>
        </p:nvGraphicFramePr>
        <p:xfrm>
          <a:off x="951471" y="5871713"/>
          <a:ext cx="10210800" cy="457200"/>
        </p:xfrm>
        <a:graphic>
          <a:graphicData uri="http://schemas.openxmlformats.org/drawingml/2006/table">
            <a:tbl>
              <a:tblPr firstRow="1" bandRow="1">
                <a:tableStyleId>{5C22544A-7EE6-4342-B048-85BDC9FD1C3A}</a:tableStyleId>
              </a:tblPr>
              <a:tblGrid>
                <a:gridCol w="10210800"/>
              </a:tblGrid>
              <a:tr h="452337">
                <a:tc>
                  <a:txBody>
                    <a:bodyPr/>
                    <a:lstStyle/>
                    <a:p>
                      <a:pPr algn="ctr"/>
                      <a:r>
                        <a:rPr lang="en-US" sz="2400" dirty="0" smtClean="0">
                          <a:solidFill>
                            <a:schemeClr val="tx1"/>
                          </a:solidFill>
                        </a:rPr>
                        <a:t>©Arlene R. Taylor PhD   -   www.ArleneTaylor.org</a:t>
                      </a:r>
                      <a:endParaRPr lang="en-US" sz="2400" dirty="0">
                        <a:solidFill>
                          <a:schemeClr val="tx1"/>
                        </a:solidFill>
                      </a:endParaRPr>
                    </a:p>
                  </a:txBody>
                  <a:tcPr>
                    <a:solidFill>
                      <a:srgbClr val="FFFF00"/>
                    </a:solidFill>
                  </a:tcPr>
                </a:tc>
              </a:tr>
            </a:tbl>
          </a:graphicData>
        </a:graphic>
      </p:graphicFrame>
      <p:pic>
        <p:nvPicPr>
          <p:cNvPr id="2050" name="Picture 2" descr="neocreo_Blue_World_Map.png (300×1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5288" y="1077372"/>
            <a:ext cx="2060594" cy="105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4920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938212" y="5757582"/>
          <a:ext cx="10210800" cy="457200"/>
        </p:xfrm>
        <a:graphic>
          <a:graphicData uri="http://schemas.openxmlformats.org/drawingml/2006/table">
            <a:tbl>
              <a:tblPr firstRow="1" bandRow="1">
                <a:tableStyleId>{5C22544A-7EE6-4342-B048-85BDC9FD1C3A}</a:tableStyleId>
              </a:tblPr>
              <a:tblGrid>
                <a:gridCol w="10210800"/>
              </a:tblGrid>
              <a:tr h="370840">
                <a:tc>
                  <a:txBody>
                    <a:bodyPr/>
                    <a:lstStyle/>
                    <a:p>
                      <a:pPr algn="ctr"/>
                      <a:r>
                        <a:rPr lang="en-US" sz="2400" dirty="0" smtClean="0">
                          <a:solidFill>
                            <a:schemeClr val="tx1"/>
                          </a:solidFill>
                        </a:rPr>
                        <a:t>©Arlene R. Taylor PhD   -   www.ArleneTaylor.org</a:t>
                      </a:r>
                      <a:endParaRPr lang="en-US" sz="2400" dirty="0">
                        <a:solidFill>
                          <a:schemeClr val="tx1"/>
                        </a:solidFill>
                      </a:endParaRPr>
                    </a:p>
                  </a:txBody>
                  <a:tcPr>
                    <a:solidFill>
                      <a:srgbClr val="FFFF00"/>
                    </a:solidFill>
                  </a:tcPr>
                </a:tc>
              </a:tr>
            </a:tbl>
          </a:graphicData>
        </a:graphic>
      </p:graphicFrame>
      <p:sp>
        <p:nvSpPr>
          <p:cNvPr id="4" name="Rectangle 3"/>
          <p:cNvSpPr/>
          <p:nvPr/>
        </p:nvSpPr>
        <p:spPr>
          <a:xfrm>
            <a:off x="1089265" y="832418"/>
            <a:ext cx="10190609" cy="4493538"/>
          </a:xfrm>
          <a:prstGeom prst="rect">
            <a:avLst/>
          </a:prstGeom>
        </p:spPr>
        <p:txBody>
          <a:bodyPr wrap="square">
            <a:spAutoFit/>
          </a:bodyPr>
          <a:lstStyle/>
          <a:p>
            <a:r>
              <a:rPr lang="en-US" sz="2800" b="1" i="1" dirty="0" smtClean="0">
                <a:solidFill>
                  <a:srgbClr val="3333FF"/>
                </a:solidFill>
                <a:latin typeface="Arial" panose="020B0604020202020204" pitchFamily="34" charset="0"/>
                <a:cs typeface="Arial" panose="020B0604020202020204" pitchFamily="34" charset="0"/>
              </a:rPr>
              <a:t>I </a:t>
            </a:r>
            <a:r>
              <a:rPr lang="en-US" sz="2800" b="1" i="1" dirty="0">
                <a:solidFill>
                  <a:srgbClr val="3333FF"/>
                </a:solidFill>
                <a:latin typeface="Arial" panose="020B0604020202020204" pitchFamily="34" charset="0"/>
                <a:cs typeface="Arial" panose="020B0604020202020204" pitchFamily="34" charset="0"/>
              </a:rPr>
              <a:t>pray that you may prosper in all things and be in good health, even as your soul </a:t>
            </a:r>
            <a:r>
              <a:rPr lang="en-US" sz="2800" b="1" i="1" dirty="0" smtClean="0">
                <a:solidFill>
                  <a:srgbClr val="3333FF"/>
                </a:solidFill>
                <a:latin typeface="Arial" panose="020B0604020202020204" pitchFamily="34" charset="0"/>
                <a:cs typeface="Arial" panose="020B0604020202020204" pitchFamily="34" charset="0"/>
              </a:rPr>
              <a:t>prospers </a:t>
            </a:r>
            <a:r>
              <a:rPr lang="en-US" sz="2800" b="1" i="1" dirty="0" smtClean="0">
                <a:latin typeface="Arial" panose="020B0604020202020204" pitchFamily="34" charset="0"/>
                <a:cs typeface="Arial" panose="020B0604020202020204" pitchFamily="34" charset="0"/>
              </a:rPr>
              <a:t>  </a:t>
            </a:r>
          </a:p>
          <a:p>
            <a:pPr algn="r"/>
            <a:r>
              <a:rPr lang="en-US" sz="2400" b="1" dirty="0" smtClean="0">
                <a:latin typeface="Arial" panose="020B0604020202020204" pitchFamily="34" charset="0"/>
                <a:cs typeface="Arial" panose="020B0604020202020204" pitchFamily="34" charset="0"/>
                <a:sym typeface="Symbol" panose="05050102010706020507" pitchFamily="18" charset="2"/>
              </a:rPr>
              <a:t>Apostle Paul, 3 John 1:2</a:t>
            </a:r>
          </a:p>
          <a:p>
            <a:pPr algn="r"/>
            <a:endParaRPr lang="en-US" sz="2400" b="1" dirty="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Do you </a:t>
            </a:r>
            <a:r>
              <a:rPr lang="en-US" sz="2800" b="1" i="1" dirty="0" smtClean="0">
                <a:solidFill>
                  <a:srgbClr val="3333FF"/>
                </a:solidFill>
                <a:latin typeface="Arial" panose="020B0604020202020204" pitchFamily="34" charset="0"/>
                <a:ea typeface="Times New Roman" panose="02020603050405020304" pitchFamily="18" charset="0"/>
                <a:cs typeface="Arial" panose="020B0604020202020204" pitchFamily="34" charset="0"/>
              </a:rPr>
              <a:t>really</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want to stay healthier and younger for longer?  </a:t>
            </a:r>
          </a:p>
          <a:p>
            <a:endParaRPr lang="en-US" sz="1400" b="1" dirty="0" smtClean="0">
              <a:latin typeface="Arial" panose="020B0604020202020204" pitchFamily="34" charset="0"/>
              <a:ea typeface="Times New Roman" panose="02020603050405020304" pitchFamily="18" charset="0"/>
              <a:cs typeface="Arial" panose="020B0604020202020204" pitchFamily="34" charset="0"/>
            </a:endParaRPr>
          </a:p>
          <a:p>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You can’t change the past, but you </a:t>
            </a:r>
            <a:r>
              <a:rPr lang="en-US" sz="2800" b="1" u="sng"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can</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create </a:t>
            </a:r>
          </a:p>
          <a:p>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 healthier future! </a:t>
            </a:r>
          </a:p>
          <a:p>
            <a:endPar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You are the only person who can do this for you </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9705529" y="3079187"/>
            <a:ext cx="1443483" cy="2316014"/>
          </a:xfrm>
          <a:prstGeom prst="rect">
            <a:avLst/>
          </a:prstGeom>
        </p:spPr>
      </p:pic>
    </p:spTree>
    <p:extLst>
      <p:ext uri="{BB962C8B-B14F-4D97-AF65-F5344CB8AC3E}">
        <p14:creationId xmlns:p14="http://schemas.microsoft.com/office/powerpoint/2010/main" val="3564260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2011" y="838200"/>
            <a:ext cx="10483035" cy="4462760"/>
          </a:xfrm>
          <a:prstGeom prst="rect">
            <a:avLst/>
          </a:prstGeom>
        </p:spPr>
        <p:txBody>
          <a:bodyPr wrap="square">
            <a:spAutoFit/>
          </a:bodyPr>
          <a:lstStyle/>
          <a:p>
            <a:r>
              <a:rPr lang="en-US" alt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Chromosomes </a:t>
            </a:r>
            <a:r>
              <a:rPr lang="en-US" alt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are twisted </a:t>
            </a:r>
            <a:r>
              <a:rPr lang="en-US" alt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strands of </a:t>
            </a:r>
            <a:r>
              <a:rPr lang="en-US" alt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DNA divided </a:t>
            </a:r>
          </a:p>
          <a:p>
            <a:r>
              <a:rPr lang="en-US" alt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into smaller </a:t>
            </a:r>
            <a:r>
              <a:rPr lang="en-US" alt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bits called </a:t>
            </a:r>
            <a:r>
              <a:rPr lang="en-US" alt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genes</a:t>
            </a:r>
            <a:endParaRPr lang="en-US" alt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endParaRPr lang="en-US" alt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r>
              <a:rPr lang="en-US" sz="2800" b="1" dirty="0">
                <a:latin typeface="Arial" panose="020B0604020202020204" pitchFamily="34" charset="0"/>
                <a:cs typeface="Arial" panose="020B0604020202020204" pitchFamily="34" charset="0"/>
              </a:rPr>
              <a:t>P</a:t>
            </a:r>
            <a:r>
              <a:rPr lang="en-US" sz="2800" b="1" dirty="0" smtClean="0">
                <a:latin typeface="Arial" panose="020B0604020202020204" pitchFamily="34" charset="0"/>
                <a:cs typeface="Arial" panose="020B0604020202020204" pitchFamily="34" charset="0"/>
              </a:rPr>
              <a:t>icture chromosomes </a:t>
            </a:r>
            <a:r>
              <a:rPr lang="en-US" sz="2800" b="1" dirty="0">
                <a:latin typeface="Arial" panose="020B0604020202020204" pitchFamily="34" charset="0"/>
                <a:cs typeface="Arial" panose="020B0604020202020204" pitchFamily="34" charset="0"/>
              </a:rPr>
              <a:t>as a type of </a:t>
            </a:r>
            <a:r>
              <a:rPr lang="en-US" sz="2800" b="1" dirty="0" smtClean="0">
                <a:latin typeface="Arial" panose="020B0604020202020204" pitchFamily="34" charset="0"/>
                <a:cs typeface="Arial" panose="020B0604020202020204" pitchFamily="34" charset="0"/>
              </a:rPr>
              <a:t>coiled ladder with </a:t>
            </a:r>
          </a:p>
          <a:p>
            <a:r>
              <a:rPr lang="en-US" sz="2800" b="1" dirty="0">
                <a:latin typeface="Arial" panose="020B0604020202020204" pitchFamily="34" charset="0"/>
                <a:cs typeface="Arial" panose="020B0604020202020204" pitchFamily="34" charset="0"/>
              </a:rPr>
              <a:t>t</a:t>
            </a:r>
            <a:r>
              <a:rPr lang="en-US" sz="2800" b="1" dirty="0" smtClean="0">
                <a:latin typeface="Arial" panose="020B0604020202020204" pitchFamily="34" charset="0"/>
                <a:cs typeface="Arial" panose="020B0604020202020204" pitchFamily="34" charset="0"/>
              </a:rPr>
              <a:t>he genes </a:t>
            </a:r>
            <a:r>
              <a:rPr lang="en-US" sz="2800" b="1" dirty="0">
                <a:latin typeface="Arial" panose="020B0604020202020204" pitchFamily="34" charset="0"/>
                <a:cs typeface="Arial" panose="020B0604020202020204" pitchFamily="34" charset="0"/>
              </a:rPr>
              <a:t>located on the </a:t>
            </a:r>
            <a:r>
              <a:rPr lang="en-US" sz="2800" b="1" dirty="0" smtClean="0">
                <a:latin typeface="Arial" panose="020B0604020202020204" pitchFamily="34" charset="0"/>
                <a:cs typeface="Arial" panose="020B0604020202020204" pitchFamily="34" charset="0"/>
              </a:rPr>
              <a:t>ladder rungs</a:t>
            </a:r>
            <a:r>
              <a:rPr lang="en-US" alt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2800" b="1" i="1" dirty="0" smtClean="0">
                <a:latin typeface="Arial" panose="020B0604020202020204" pitchFamily="34" charset="0"/>
                <a:cs typeface="Arial" panose="020B0604020202020204" pitchFamily="34" charset="0"/>
              </a:rPr>
              <a:t>1962 </a:t>
            </a:r>
            <a:r>
              <a:rPr lang="en-US" sz="2800" b="1" dirty="0" smtClean="0">
                <a:latin typeface="Arial" panose="020B0604020202020204" pitchFamily="34" charset="0"/>
                <a:cs typeface="Arial" panose="020B0604020202020204" pitchFamily="34" charset="0"/>
              </a:rPr>
              <a:t>Nobel </a:t>
            </a:r>
          </a:p>
          <a:p>
            <a:r>
              <a:rPr lang="en-US" sz="2800" b="1" dirty="0" smtClean="0">
                <a:latin typeface="Arial" panose="020B0604020202020204" pitchFamily="34" charset="0"/>
                <a:cs typeface="Arial" panose="020B0604020202020204" pitchFamily="34" charset="0"/>
              </a:rPr>
              <a:t>Prize was awarded for the discovery of this double helix</a:t>
            </a:r>
            <a:endParaRPr lang="en-US" sz="2800" b="1" dirty="0">
              <a:latin typeface="Arial" panose="020B0604020202020204" pitchFamily="34" charset="0"/>
              <a:cs typeface="Arial" panose="020B0604020202020204" pitchFamily="34" charset="0"/>
            </a:endParaRPr>
          </a:p>
          <a:p>
            <a:r>
              <a:rPr lang="en-US" altLang="en-US" sz="16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r>
              <a:rPr lang="en-US" alt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Genes determine your inherited traits such as male or</a:t>
            </a:r>
          </a:p>
          <a:p>
            <a:r>
              <a:rPr lang="en-US" alt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female, height, skin-eye-hair color, your IQ range, specific areas of giftedness (music, math, literature, science, the arts, mechanics, inventiveness, brain functions … )</a:t>
            </a:r>
            <a:endParaRPr lang="en-US" alt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4" name="Table 3"/>
          <p:cNvGraphicFramePr>
            <a:graphicFrameLocks noGrp="1"/>
          </p:cNvGraphicFramePr>
          <p:nvPr>
            <p:extLst/>
          </p:nvPr>
        </p:nvGraphicFramePr>
        <p:xfrm>
          <a:off x="938212" y="5824818"/>
          <a:ext cx="10210800" cy="457200"/>
        </p:xfrm>
        <a:graphic>
          <a:graphicData uri="http://schemas.openxmlformats.org/drawingml/2006/table">
            <a:tbl>
              <a:tblPr firstRow="1" bandRow="1">
                <a:tableStyleId>{5C22544A-7EE6-4342-B048-85BDC9FD1C3A}</a:tableStyleId>
              </a:tblPr>
              <a:tblGrid>
                <a:gridCol w="10210800"/>
              </a:tblGrid>
              <a:tr h="370840">
                <a:tc>
                  <a:txBody>
                    <a:bodyPr/>
                    <a:lstStyle/>
                    <a:p>
                      <a:pPr algn="ctr"/>
                      <a:r>
                        <a:rPr lang="en-US" sz="2400" dirty="0" smtClean="0">
                          <a:solidFill>
                            <a:schemeClr val="tx1"/>
                          </a:solidFill>
                        </a:rPr>
                        <a:t>©Arlene R. Taylor PhD   -   www.ArleneTaylor.org</a:t>
                      </a:r>
                      <a:endParaRPr lang="en-US" sz="2400" dirty="0">
                        <a:solidFill>
                          <a:schemeClr val="tx1"/>
                        </a:solidFill>
                      </a:endParaRPr>
                    </a:p>
                  </a:txBody>
                  <a:tcPr>
                    <a:solidFill>
                      <a:srgbClr val="FFFF00"/>
                    </a:solidFill>
                  </a:tcPr>
                </a:tc>
              </a:tr>
            </a:tbl>
          </a:graphicData>
        </a:graphic>
      </p:graphicFrame>
      <p:pic>
        <p:nvPicPr>
          <p:cNvPr id="5" name="Picture 4" descr="DNA piece with named bases by HBGautor"/>
          <p:cNvPicPr/>
          <p:nvPr/>
        </p:nvPicPr>
        <p:blipFill rotWithShape="1">
          <a:blip r:embed="rId2" cstate="print">
            <a:extLst>
              <a:ext uri="{28A0092B-C50C-407E-A947-70E740481C1C}">
                <a14:useLocalDpi xmlns:a14="http://schemas.microsoft.com/office/drawing/2010/main" val="0"/>
              </a:ext>
            </a:extLst>
          </a:blip>
          <a:srcRect t="17587" b="22910"/>
          <a:stretch/>
        </p:blipFill>
        <p:spPr bwMode="auto">
          <a:xfrm rot="5400000">
            <a:off x="9797143" y="1315105"/>
            <a:ext cx="1823701" cy="96517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5269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938212" y="6019800"/>
          <a:ext cx="10210800" cy="457200"/>
        </p:xfrm>
        <a:graphic>
          <a:graphicData uri="http://schemas.openxmlformats.org/drawingml/2006/table">
            <a:tbl>
              <a:tblPr firstRow="1" bandRow="1">
                <a:tableStyleId>{5C22544A-7EE6-4342-B048-85BDC9FD1C3A}</a:tableStyleId>
              </a:tblPr>
              <a:tblGrid>
                <a:gridCol w="10210800"/>
              </a:tblGrid>
              <a:tr h="370840">
                <a:tc>
                  <a:txBody>
                    <a:bodyPr/>
                    <a:lstStyle/>
                    <a:p>
                      <a:pPr algn="ctr"/>
                      <a:r>
                        <a:rPr lang="en-US" sz="2400" dirty="0" smtClean="0">
                          <a:solidFill>
                            <a:schemeClr val="tx1"/>
                          </a:solidFill>
                        </a:rPr>
                        <a:t>©Arlene R. Taylor PhD   -   www.ArleneTaylor.org</a:t>
                      </a:r>
                      <a:endParaRPr lang="en-US" sz="2400" dirty="0">
                        <a:solidFill>
                          <a:schemeClr val="tx1"/>
                        </a:solidFill>
                      </a:endParaRPr>
                    </a:p>
                  </a:txBody>
                  <a:tcPr>
                    <a:solidFill>
                      <a:srgbClr val="FFFF00"/>
                    </a:solidFill>
                  </a:tcPr>
                </a:tc>
              </a:tr>
            </a:tbl>
          </a:graphicData>
        </a:graphic>
      </p:graphicFrame>
      <p:pic>
        <p:nvPicPr>
          <p:cNvPr id="3" name="Picture 3"/>
          <p:cNvPicPr>
            <a:picLocks noChangeAspect="1"/>
          </p:cNvPicPr>
          <p:nvPr/>
        </p:nvPicPr>
        <p:blipFill>
          <a:blip r:embed="rId2">
            <a:extLst>
              <a:ext uri="{28A0092B-C50C-407E-A947-70E740481C1C}">
                <a14:useLocalDpi xmlns:a14="http://schemas.microsoft.com/office/drawing/2010/main" val="0"/>
              </a:ext>
            </a:extLst>
          </a:blip>
          <a:srcRect l="5244" t="5556" r="5244" b="7777"/>
          <a:stretch>
            <a:fillRect/>
          </a:stretch>
        </p:blipFill>
        <p:spPr bwMode="auto">
          <a:xfrm>
            <a:off x="5410200" y="838200"/>
            <a:ext cx="596114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38199" y="838200"/>
            <a:ext cx="4267200" cy="1815882"/>
          </a:xfrm>
          <a:prstGeom prst="rect">
            <a:avLst/>
          </a:prstGeom>
          <a:noFill/>
        </p:spPr>
        <p:txBody>
          <a:bodyPr wrap="square" rtlCol="0">
            <a:spAutoFit/>
          </a:bodyPr>
          <a:lstStyle/>
          <a:p>
            <a:r>
              <a:rPr lang="en-US" sz="2800" b="1" dirty="0" smtClean="0"/>
              <a:t>46 chromosomes: 22 pairs (one from each parents) and the 23</a:t>
            </a:r>
            <a:r>
              <a:rPr lang="en-US" sz="2800" b="1" baseline="30000" dirty="0" smtClean="0"/>
              <a:t>rd</a:t>
            </a:r>
            <a:r>
              <a:rPr lang="en-US" sz="2800" b="1" dirty="0" smtClean="0"/>
              <a:t> pair is the X and the Y</a:t>
            </a:r>
            <a:endParaRPr lang="en-US" sz="2800" b="1"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5762" t="20049" r="25153" b="52126"/>
          <a:stretch>
            <a:fillRect/>
          </a:stretch>
        </p:blipFill>
        <p:spPr bwMode="auto">
          <a:xfrm>
            <a:off x="1014844" y="2818282"/>
            <a:ext cx="4090555" cy="25157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148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66608"/>
            <a:ext cx="10515600" cy="4616648"/>
          </a:xfrm>
          <a:prstGeom prst="rect">
            <a:avLst/>
          </a:prstGeom>
        </p:spPr>
        <p:txBody>
          <a:bodyPr wrap="square">
            <a:spAutoFit/>
          </a:bodyPr>
          <a:lstStyle/>
          <a:p>
            <a:r>
              <a:rPr lang="en-US" sz="2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More than 95 percent of embryos form correctly, based on the genetic blueprints; the rest may exhibit a birth defect</a:t>
            </a:r>
          </a:p>
          <a:p>
            <a:endPar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n-US" sz="2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By the end of the first 12 weeks, the initial </a:t>
            </a:r>
          </a:p>
          <a:p>
            <a:r>
              <a:rPr lang="en-US" sz="2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construction of all the body organs is in place</a:t>
            </a:r>
          </a:p>
          <a:p>
            <a:endPar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n-US" sz="2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brain, however, continues to develop </a:t>
            </a:r>
          </a:p>
          <a:p>
            <a:r>
              <a:rPr lang="en-US" sz="2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throughout pregnancy with neurons being created at the rate of 250,000 per </a:t>
            </a:r>
            <a:r>
              <a:rPr lang="en-US" sz="28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minute</a:t>
            </a:r>
            <a:r>
              <a:rPr lang="en-US" sz="28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m</a:t>
            </a:r>
            <a:r>
              <a:rPr lang="en-US" sz="28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ore</a:t>
            </a:r>
            <a:r>
              <a:rPr lang="en-US" sz="2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than half of all fetal metabolic energy is devoted to growing the brain, which will continue to develop and mature until late 20’s or early 30’s</a:t>
            </a:r>
            <a:endParaRPr lang="en-US" sz="2800" b="1"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Table 2"/>
          <p:cNvGraphicFramePr>
            <a:graphicFrameLocks noGrp="1"/>
          </p:cNvGraphicFramePr>
          <p:nvPr>
            <p:extLst/>
          </p:nvPr>
        </p:nvGraphicFramePr>
        <p:xfrm>
          <a:off x="938212" y="5757582"/>
          <a:ext cx="10210800" cy="457200"/>
        </p:xfrm>
        <a:graphic>
          <a:graphicData uri="http://schemas.openxmlformats.org/drawingml/2006/table">
            <a:tbl>
              <a:tblPr firstRow="1" bandRow="1">
                <a:tableStyleId>{5C22544A-7EE6-4342-B048-85BDC9FD1C3A}</a:tableStyleId>
              </a:tblPr>
              <a:tblGrid>
                <a:gridCol w="10210800"/>
              </a:tblGrid>
              <a:tr h="370840">
                <a:tc>
                  <a:txBody>
                    <a:bodyPr/>
                    <a:lstStyle/>
                    <a:p>
                      <a:pPr algn="ctr"/>
                      <a:r>
                        <a:rPr lang="en-US" sz="2400" dirty="0" smtClean="0">
                          <a:solidFill>
                            <a:schemeClr val="tx1"/>
                          </a:solidFill>
                        </a:rPr>
                        <a:t>©Arlene R. Taylor PhD   -   www.ArleneTaylor.org</a:t>
                      </a:r>
                      <a:endParaRPr lang="en-US" sz="2400" dirty="0">
                        <a:solidFill>
                          <a:schemeClr val="tx1"/>
                        </a:solidFill>
                      </a:endParaRPr>
                    </a:p>
                  </a:txBody>
                  <a:tcPr>
                    <a:solidFill>
                      <a:srgbClr val="FFFF00"/>
                    </a:solidFill>
                  </a:tcPr>
                </a:tc>
              </a:tr>
            </a:tbl>
          </a:graphicData>
        </a:graphic>
      </p:graphicFrame>
      <p:pic>
        <p:nvPicPr>
          <p:cNvPr id="4" name="Picture 3" descr="Head Cross Section Polyprismatic by GDJ"/>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1368" y="1682945"/>
            <a:ext cx="1515089" cy="1531341"/>
          </a:xfrm>
          <a:prstGeom prst="rect">
            <a:avLst/>
          </a:prstGeom>
          <a:noFill/>
          <a:ln>
            <a:noFill/>
          </a:ln>
        </p:spPr>
      </p:pic>
    </p:spTree>
    <p:extLst>
      <p:ext uri="{BB962C8B-B14F-4D97-AF65-F5344CB8AC3E}">
        <p14:creationId xmlns:p14="http://schemas.microsoft.com/office/powerpoint/2010/main" val="709038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4724" y="600995"/>
            <a:ext cx="10602551" cy="5016758"/>
          </a:xfrm>
          <a:prstGeom prst="rect">
            <a:avLst/>
          </a:prstGeom>
        </p:spPr>
        <p:txBody>
          <a:bodyPr wrap="square">
            <a:spAutoFit/>
          </a:bodyPr>
          <a:lstStyle/>
          <a:p>
            <a:pPr algn="just"/>
            <a:r>
              <a:rPr lang="en-US" sz="2800" b="1" dirty="0">
                <a:solidFill>
                  <a:srgbClr val="008000"/>
                </a:solidFill>
                <a:latin typeface="Arial" panose="020B0604020202020204" pitchFamily="34" charset="0"/>
                <a:cs typeface="Arial" panose="020B0604020202020204" pitchFamily="34" charset="0"/>
              </a:rPr>
              <a:t>Nurture</a:t>
            </a:r>
            <a:r>
              <a:rPr lang="en-US" sz="2800" b="1" dirty="0">
                <a:latin typeface="Arial" panose="020B0604020202020204" pitchFamily="34" charset="0"/>
                <a:cs typeface="Arial" panose="020B0604020202020204" pitchFamily="34" charset="0"/>
              </a:rPr>
              <a:t> involves </a:t>
            </a:r>
            <a:r>
              <a:rPr lang="en-US" sz="2800" b="1" dirty="0" smtClean="0">
                <a:solidFill>
                  <a:srgbClr val="009900"/>
                </a:solidFill>
                <a:latin typeface="Arial" panose="020B0604020202020204" pitchFamily="34" charset="0"/>
                <a:cs typeface="Arial" panose="020B0604020202020204" pitchFamily="34" charset="0"/>
              </a:rPr>
              <a:t>epigenetics: </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epi” means “above.” </a:t>
            </a:r>
            <a:r>
              <a:rPr lang="en-US" sz="28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Above</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genetics</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It accounts for about 70 percent of your level of wellness and lifespan. </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It is everything </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that is not </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genetics: </a:t>
            </a:r>
          </a:p>
          <a:p>
            <a:pPr algn="just"/>
            <a:endParaRPr lang="en-US" sz="12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he </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sum total of your internal and </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external environments</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beginning with </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conception and continuing</a:t>
            </a:r>
          </a:p>
          <a:p>
            <a:pPr algn="just"/>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with </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a calm or </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stressful gestation</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 </a:t>
            </a:r>
          </a:p>
          <a:p>
            <a:pPr algn="just"/>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pleasant or traumatic </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birth experience, </a:t>
            </a:r>
            <a:endPar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the memory of which </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likely is lodged in </a:t>
            </a:r>
            <a:endPar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your subconscious, and all the memories </a:t>
            </a:r>
          </a:p>
          <a:p>
            <a:pPr algn="just"/>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created by </a:t>
            </a:r>
            <a:r>
              <a:rPr lang="en-US" sz="2800" b="1" dirty="0" smtClean="0">
                <a:latin typeface="Arial" panose="020B0604020202020204" pitchFamily="34" charset="0"/>
                <a:cs typeface="Arial" panose="020B0604020202020204" pitchFamily="34" charset="0"/>
                <a:sym typeface="Symbol" panose="05050102010706020507" pitchFamily="18" charset="2"/>
              </a:rPr>
              <a:t>ALL your lifestyle choices and </a:t>
            </a:r>
          </a:p>
          <a:p>
            <a:pPr algn="just"/>
            <a:r>
              <a:rPr lang="en-US" sz="2800" b="1" dirty="0" smtClean="0">
                <a:latin typeface="Arial" panose="020B0604020202020204" pitchFamily="34" charset="0"/>
                <a:cs typeface="Arial" panose="020B0604020202020204" pitchFamily="34" charset="0"/>
                <a:sym typeface="Symbol" panose="05050102010706020507" pitchFamily="18" charset="2"/>
              </a:rPr>
              <a:t>by events that you did not create or even want …</a:t>
            </a:r>
            <a:endParaRPr lang="en-US" sz="2800" b="1"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Table 2"/>
          <p:cNvGraphicFramePr>
            <a:graphicFrameLocks noGrp="1"/>
          </p:cNvGraphicFramePr>
          <p:nvPr>
            <p:extLst/>
          </p:nvPr>
        </p:nvGraphicFramePr>
        <p:xfrm>
          <a:off x="990600" y="5880998"/>
          <a:ext cx="10210800" cy="457200"/>
        </p:xfrm>
        <a:graphic>
          <a:graphicData uri="http://schemas.openxmlformats.org/drawingml/2006/table">
            <a:tbl>
              <a:tblPr firstRow="1" bandRow="1">
                <a:tableStyleId>{5C22544A-7EE6-4342-B048-85BDC9FD1C3A}</a:tableStyleId>
              </a:tblPr>
              <a:tblGrid>
                <a:gridCol w="10210800"/>
              </a:tblGrid>
              <a:tr h="370840">
                <a:tc>
                  <a:txBody>
                    <a:bodyPr/>
                    <a:lstStyle/>
                    <a:p>
                      <a:pPr algn="ctr"/>
                      <a:r>
                        <a:rPr lang="en-US" sz="2400" dirty="0" smtClean="0">
                          <a:solidFill>
                            <a:schemeClr val="tx1"/>
                          </a:solidFill>
                        </a:rPr>
                        <a:t>©Arlene R. Taylor PhD   -   www.ArleneTaylor.org</a:t>
                      </a:r>
                      <a:endParaRPr lang="en-US" sz="2400" dirty="0">
                        <a:solidFill>
                          <a:schemeClr val="tx1"/>
                        </a:solidFill>
                      </a:endParaRPr>
                    </a:p>
                  </a:txBody>
                  <a:tcPr>
                    <a:solidFill>
                      <a:srgbClr val="FFFF00"/>
                    </a:solidFill>
                  </a:tcPr>
                </a:tc>
              </a:tr>
            </a:tbl>
          </a:graphicData>
        </a:graphic>
      </p:graphicFrame>
      <p:pic>
        <p:nvPicPr>
          <p:cNvPr id="4" name="Picture 3"/>
          <p:cNvPicPr/>
          <p:nvPr/>
        </p:nvPicPr>
        <p:blipFill rotWithShape="1">
          <a:blip r:embed="rId2" cstate="print">
            <a:extLst>
              <a:ext uri="{28A0092B-C50C-407E-A947-70E740481C1C}">
                <a14:useLocalDpi xmlns:a14="http://schemas.microsoft.com/office/drawing/2010/main" val="0"/>
              </a:ext>
            </a:extLst>
          </a:blip>
          <a:srcRect l="14486" t="24859" r="43704" b="8695"/>
          <a:stretch/>
        </p:blipFill>
        <p:spPr bwMode="auto">
          <a:xfrm>
            <a:off x="8154839" y="2781663"/>
            <a:ext cx="3163018" cy="22676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8518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199" y="786653"/>
            <a:ext cx="10583385" cy="5047536"/>
          </a:xfrm>
          <a:prstGeom prst="rect">
            <a:avLst/>
          </a:prstGeom>
        </p:spPr>
        <p:txBody>
          <a:bodyPr wrap="square">
            <a:spAutoFit/>
          </a:bodyPr>
          <a:lstStyle/>
          <a:p>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Epigenetics has a definite impact on the process of </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gestation… i</a:t>
            </a:r>
            <a:r>
              <a:rPr lang="en-US" sz="2800" b="1" dirty="0" smtClean="0">
                <a:latin typeface="Arial" panose="020B0604020202020204" pitchFamily="34" charset="0"/>
                <a:cs typeface="Arial" panose="020B0604020202020204" pitchFamily="34" charset="0"/>
              </a:rPr>
              <a:t>n </a:t>
            </a:r>
            <a:r>
              <a:rPr lang="en-US" sz="2800" b="1" dirty="0">
                <a:latin typeface="Arial" panose="020B0604020202020204" pitchFamily="34" charset="0"/>
                <a:cs typeface="Arial" panose="020B0604020202020204" pitchFamily="34" charset="0"/>
              </a:rPr>
              <a:t>whatever way the mother </a:t>
            </a:r>
            <a:r>
              <a:rPr lang="en-US" sz="2800" b="1" dirty="0" smtClean="0">
                <a:latin typeface="Arial" panose="020B0604020202020204" pitchFamily="34" charset="0"/>
                <a:cs typeface="Arial" panose="020B0604020202020204" pitchFamily="34" charset="0"/>
              </a:rPr>
              <a:t>experiences</a:t>
            </a:r>
          </a:p>
          <a:p>
            <a:r>
              <a:rPr lang="en-US" sz="2800" b="1" dirty="0" smtClean="0">
                <a:latin typeface="Arial" panose="020B0604020202020204" pitchFamily="34" charset="0"/>
                <a:cs typeface="Arial" panose="020B0604020202020204" pitchFamily="34" charset="0"/>
              </a:rPr>
              <a:t>her </a:t>
            </a:r>
            <a:r>
              <a:rPr lang="en-US" sz="2800" b="1" dirty="0">
                <a:latin typeface="Arial" panose="020B0604020202020204" pitchFamily="34" charset="0"/>
                <a:cs typeface="Arial" panose="020B0604020202020204" pitchFamily="34" charset="0"/>
              </a:rPr>
              <a:t>internal and external </a:t>
            </a:r>
            <a:r>
              <a:rPr lang="en-US" sz="2800" b="1" dirty="0" smtClean="0">
                <a:latin typeface="Arial" panose="020B0604020202020204" pitchFamily="34" charset="0"/>
                <a:cs typeface="Arial" panose="020B0604020202020204" pitchFamily="34" charset="0"/>
              </a:rPr>
              <a:t>environments—happy, angry, fearful, sad, or stressed—the </a:t>
            </a:r>
            <a:r>
              <a:rPr lang="en-US" sz="2800" b="1" dirty="0">
                <a:latin typeface="Arial" panose="020B0604020202020204" pitchFamily="34" charset="0"/>
                <a:cs typeface="Arial" panose="020B0604020202020204" pitchFamily="34" charset="0"/>
              </a:rPr>
              <a:t>fetus will </a:t>
            </a:r>
            <a:r>
              <a:rPr lang="en-US" sz="2800" b="1" dirty="0" smtClean="0">
                <a:latin typeface="Arial" panose="020B0604020202020204" pitchFamily="34" charset="0"/>
                <a:cs typeface="Arial" panose="020B0604020202020204" pitchFamily="34" charset="0"/>
              </a:rPr>
              <a:t>pick that up;  if the stress response is triggered frequently and adrenalin </a:t>
            </a:r>
            <a:r>
              <a:rPr lang="en-US" sz="2800" b="1" dirty="0">
                <a:latin typeface="Arial" panose="020B0604020202020204" pitchFamily="34" charset="0"/>
                <a:cs typeface="Arial" panose="020B0604020202020204" pitchFamily="34" charset="0"/>
              </a:rPr>
              <a:t>and cortisol flood her body</a:t>
            </a:r>
            <a:r>
              <a:rPr lang="en-US" sz="2800" b="1" dirty="0" smtClean="0">
                <a:latin typeface="Arial" panose="020B0604020202020204" pitchFamily="34" charset="0"/>
                <a:cs typeface="Arial" panose="020B0604020202020204" pitchFamily="34" charset="0"/>
              </a:rPr>
              <a:t>, the fetus can </a:t>
            </a:r>
            <a:r>
              <a:rPr lang="en-US" sz="2800" b="1" dirty="0">
                <a:latin typeface="Arial" panose="020B0604020202020204" pitchFamily="34" charset="0"/>
                <a:cs typeface="Arial" panose="020B0604020202020204" pitchFamily="34" charset="0"/>
              </a:rPr>
              <a:t>become hyper-sensitive </a:t>
            </a:r>
            <a:r>
              <a:rPr lang="en-US" sz="2800" b="1" dirty="0" smtClean="0">
                <a:latin typeface="Arial" panose="020B0604020202020204" pitchFamily="34" charset="0"/>
                <a:cs typeface="Arial" panose="020B0604020202020204" pitchFamily="34" charset="0"/>
              </a:rPr>
              <a:t>to perceived stressful events, tending to </a:t>
            </a:r>
            <a:r>
              <a:rPr lang="en-US" sz="2800" b="1" i="1" dirty="0" smtClean="0">
                <a:latin typeface="Arial" panose="020B0604020202020204" pitchFamily="34" charset="0"/>
                <a:cs typeface="Arial" panose="020B0604020202020204" pitchFamily="34" charset="0"/>
              </a:rPr>
              <a:t>overreact</a:t>
            </a:r>
            <a:r>
              <a:rPr lang="en-US" sz="2800" b="1" dirty="0" smtClean="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in stressful </a:t>
            </a:r>
            <a:r>
              <a:rPr lang="en-US" sz="2800" b="1" dirty="0" smtClean="0">
                <a:latin typeface="Arial" panose="020B0604020202020204" pitchFamily="34" charset="0"/>
                <a:cs typeface="Arial" panose="020B0604020202020204" pitchFamily="34" charset="0"/>
              </a:rPr>
              <a:t>situations for years after it is born</a:t>
            </a:r>
          </a:p>
          <a:p>
            <a:endParaRPr lang="en-US" sz="1400" b="1" dirty="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It learns about safety </a:t>
            </a:r>
            <a:r>
              <a:rPr lang="en-US" sz="2800" b="1" dirty="0">
                <a:latin typeface="Arial" panose="020B0604020202020204" pitchFamily="34" charset="0"/>
                <a:cs typeface="Arial" panose="020B0604020202020204" pitchFamily="34" charset="0"/>
              </a:rPr>
              <a:t>or danger in the external environment from this epigenetic information.</a:t>
            </a:r>
            <a:r>
              <a:rPr lang="en-US" sz="2800" b="1" dirty="0" smtClean="0">
                <a:latin typeface="Arial" panose="020B0604020202020204" pitchFamily="34" charset="0"/>
                <a:cs typeface="Arial" panose="020B0604020202020204" pitchFamily="34" charset="0"/>
              </a:rPr>
              <a:t> </a:t>
            </a:r>
          </a:p>
          <a:p>
            <a:r>
              <a:rPr lang="en-US" sz="2800" b="1" dirty="0" smtClean="0">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nvPr>
        </p:nvGraphicFramePr>
        <p:xfrm>
          <a:off x="938212" y="5905500"/>
          <a:ext cx="10210800" cy="457200"/>
        </p:xfrm>
        <a:graphic>
          <a:graphicData uri="http://schemas.openxmlformats.org/drawingml/2006/table">
            <a:tbl>
              <a:tblPr firstRow="1" bandRow="1">
                <a:tableStyleId>{5C22544A-7EE6-4342-B048-85BDC9FD1C3A}</a:tableStyleId>
              </a:tblPr>
              <a:tblGrid>
                <a:gridCol w="10210800"/>
              </a:tblGrid>
              <a:tr h="370840">
                <a:tc>
                  <a:txBody>
                    <a:bodyPr/>
                    <a:lstStyle/>
                    <a:p>
                      <a:pPr algn="ctr"/>
                      <a:r>
                        <a:rPr lang="en-US" sz="2400" dirty="0" smtClean="0">
                          <a:solidFill>
                            <a:schemeClr val="tx1"/>
                          </a:solidFill>
                        </a:rPr>
                        <a:t>©Arlene R. Taylor PhD   -   www.ArleneTaylor.org</a:t>
                      </a:r>
                      <a:endParaRPr lang="en-US" sz="2400" dirty="0">
                        <a:solidFill>
                          <a:schemeClr val="tx1"/>
                        </a:solidFill>
                      </a:endParaRPr>
                    </a:p>
                  </a:txBody>
                  <a:tcPr>
                    <a:solidFill>
                      <a:srgbClr val="FFFF00"/>
                    </a:solidFill>
                  </a:tcPr>
                </a:tc>
              </a:tr>
            </a:tbl>
          </a:graphicData>
        </a:graphic>
      </p:graphicFrame>
      <p:pic>
        <p:nvPicPr>
          <p:cNvPr id="5" name="Picture 4" descr="Ultrasound picture of baby in womb by Magirl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3492" y="955981"/>
            <a:ext cx="985520" cy="1086485"/>
          </a:xfrm>
          <a:prstGeom prst="rect">
            <a:avLst/>
          </a:prstGeom>
          <a:noFill/>
          <a:ln>
            <a:noFill/>
          </a:ln>
        </p:spPr>
      </p:pic>
    </p:spTree>
    <p:extLst>
      <p:ext uri="{BB962C8B-B14F-4D97-AF65-F5344CB8AC3E}">
        <p14:creationId xmlns:p14="http://schemas.microsoft.com/office/powerpoint/2010/main" val="2938440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3387" y="667568"/>
            <a:ext cx="10665225" cy="4801314"/>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Researchers believe the fetus knows if it was wanted or not, if it is the gender preferred by the parents, and if maternal and paternal families are happy about the situation or not</a:t>
            </a:r>
          </a:p>
          <a:p>
            <a:endParaRPr lang="en-US" sz="1200" b="1" dirty="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A child tends to like the foods and beverages that the mother ate and drank during pregnancy</a:t>
            </a:r>
          </a:p>
          <a:p>
            <a:endParaRPr lang="en-US" sz="1400" b="1" dirty="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It’s </a:t>
            </a:r>
            <a:r>
              <a:rPr lang="en-US" sz="2800" b="1" i="1" dirty="0" smtClean="0">
                <a:latin typeface="Arial" panose="020B0604020202020204" pitchFamily="34" charset="0"/>
                <a:cs typeface="Arial" panose="020B0604020202020204" pitchFamily="34" charset="0"/>
              </a:rPr>
              <a:t>not </a:t>
            </a:r>
            <a:r>
              <a:rPr lang="en-US" sz="2800" b="1" dirty="0">
                <a:latin typeface="Arial" panose="020B0604020202020204" pitchFamily="34" charset="0"/>
                <a:cs typeface="Arial" panose="020B0604020202020204" pitchFamily="34" charset="0"/>
              </a:rPr>
              <a:t>just maternal stress that can impact the </a:t>
            </a:r>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developing </a:t>
            </a:r>
            <a:r>
              <a:rPr lang="en-US" sz="2800" b="1" dirty="0">
                <a:latin typeface="Arial" panose="020B0604020202020204" pitchFamily="34" charset="0"/>
                <a:cs typeface="Arial" panose="020B0604020202020204" pitchFamily="34" charset="0"/>
              </a:rPr>
              <a:t>fetus. Studies with mice led by Tracy Bale, PhD, at the University of Maryland, School of Medicine, have shown that negative and/or chronic stressors can alter the father’s sperm, which then can alter </a:t>
            </a:r>
            <a:r>
              <a:rPr lang="en-US" sz="2800" b="1" dirty="0" smtClean="0">
                <a:latin typeface="Arial" panose="020B0604020202020204" pitchFamily="34" charset="0"/>
                <a:cs typeface="Arial" panose="020B0604020202020204" pitchFamily="34" charset="0"/>
              </a:rPr>
              <a:t>fetal brain development</a:t>
            </a:r>
            <a:endParaRPr lang="en-US" dirty="0"/>
          </a:p>
        </p:txBody>
      </p:sp>
      <p:graphicFrame>
        <p:nvGraphicFramePr>
          <p:cNvPr id="4" name="Table 3"/>
          <p:cNvGraphicFramePr>
            <a:graphicFrameLocks noGrp="1"/>
          </p:cNvGraphicFramePr>
          <p:nvPr>
            <p:extLst/>
          </p:nvPr>
        </p:nvGraphicFramePr>
        <p:xfrm>
          <a:off x="938212" y="5905500"/>
          <a:ext cx="10210800" cy="457200"/>
        </p:xfrm>
        <a:graphic>
          <a:graphicData uri="http://schemas.openxmlformats.org/drawingml/2006/table">
            <a:tbl>
              <a:tblPr firstRow="1" bandRow="1">
                <a:tableStyleId>{5C22544A-7EE6-4342-B048-85BDC9FD1C3A}</a:tableStyleId>
              </a:tblPr>
              <a:tblGrid>
                <a:gridCol w="10210800"/>
              </a:tblGrid>
              <a:tr h="370840">
                <a:tc>
                  <a:txBody>
                    <a:bodyPr/>
                    <a:lstStyle/>
                    <a:p>
                      <a:pPr algn="ctr"/>
                      <a:r>
                        <a:rPr lang="en-US" sz="2400" dirty="0" smtClean="0">
                          <a:solidFill>
                            <a:schemeClr val="tx1"/>
                          </a:solidFill>
                        </a:rPr>
                        <a:t>©Arlene R. Taylor PhD   -   www.ArleneTaylor.org</a:t>
                      </a:r>
                      <a:endParaRPr lang="en-US" sz="2400" dirty="0">
                        <a:solidFill>
                          <a:schemeClr val="tx1"/>
                        </a:solidFill>
                      </a:endParaRPr>
                    </a:p>
                  </a:txBody>
                  <a:tcPr>
                    <a:solidFill>
                      <a:srgbClr val="FFFF00"/>
                    </a:solidFill>
                  </a:tcPr>
                </a:tc>
              </a:tr>
            </a:tbl>
          </a:graphicData>
        </a:graphic>
      </p:graphicFrame>
      <p:pic>
        <p:nvPicPr>
          <p:cNvPr id="5" name="Picture 4" descr="Human embryo by azex"/>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0920" y="2689244"/>
            <a:ext cx="1052195" cy="908050"/>
          </a:xfrm>
          <a:prstGeom prst="rect">
            <a:avLst/>
          </a:prstGeom>
          <a:noFill/>
          <a:ln>
            <a:noFill/>
          </a:ln>
        </p:spPr>
      </p:pic>
    </p:spTree>
    <p:extLst>
      <p:ext uri="{BB962C8B-B14F-4D97-AF65-F5344CB8AC3E}">
        <p14:creationId xmlns:p14="http://schemas.microsoft.com/office/powerpoint/2010/main" val="2189062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9419" y="656349"/>
            <a:ext cx="10709139" cy="4832092"/>
          </a:xfrm>
          <a:prstGeom prst="rect">
            <a:avLst/>
          </a:prstGeom>
        </p:spPr>
        <p:txBody>
          <a:bodyPr wrap="square">
            <a:spAutoFit/>
          </a:bodyPr>
          <a:lstStyle/>
          <a:p>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Epigenetics may also help to explain the “rage” </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or “depression” that </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some abandoned, foster, surrogate, </a:t>
            </a:r>
            <a:endPar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nd adopted </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children exhibit. Their new environments </a:t>
            </a:r>
            <a:endPar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are very </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different from the </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gestational environment </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it became accustomed </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to. </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Healthy or unhealthy, it was familiar: smells, tastes, sounds, touch, music, and sometimes language, race, culture, or even location on the planet. </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This disconnection can </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be stressful, unsettling, and </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terrifying for </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the child</a:t>
            </a:r>
            <a:r>
              <a:rPr lang="en-US" sz="2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It can help if the adoptive parents have a piece of clothing from the biological mother containing her “smell” to help the child transition from one environment to another</a:t>
            </a:r>
            <a:endParaRPr lang="en-US" sz="2800" b="1"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Table 2"/>
          <p:cNvGraphicFramePr>
            <a:graphicFrameLocks noGrp="1"/>
          </p:cNvGraphicFramePr>
          <p:nvPr>
            <p:extLst/>
          </p:nvPr>
        </p:nvGraphicFramePr>
        <p:xfrm>
          <a:off x="849419" y="5948316"/>
          <a:ext cx="10210800" cy="457200"/>
        </p:xfrm>
        <a:graphic>
          <a:graphicData uri="http://schemas.openxmlformats.org/drawingml/2006/table">
            <a:tbl>
              <a:tblPr firstRow="1" bandRow="1">
                <a:tableStyleId>{5C22544A-7EE6-4342-B048-85BDC9FD1C3A}</a:tableStyleId>
              </a:tblPr>
              <a:tblGrid>
                <a:gridCol w="10210800"/>
              </a:tblGrid>
              <a:tr h="370840">
                <a:tc>
                  <a:txBody>
                    <a:bodyPr/>
                    <a:lstStyle/>
                    <a:p>
                      <a:pPr algn="ctr"/>
                      <a:r>
                        <a:rPr lang="en-US" sz="2400" dirty="0" smtClean="0">
                          <a:solidFill>
                            <a:schemeClr val="tx1"/>
                          </a:solidFill>
                        </a:rPr>
                        <a:t>©Arlene R. Taylor PhD   -   www.ArleneTaylor.org</a:t>
                      </a:r>
                      <a:endParaRPr lang="en-US" sz="2400" dirty="0">
                        <a:solidFill>
                          <a:schemeClr val="tx1"/>
                        </a:solidFill>
                      </a:endParaRPr>
                    </a:p>
                  </a:txBody>
                  <a:tcPr>
                    <a:solidFill>
                      <a:srgbClr val="FFFF00"/>
                    </a:solidFill>
                  </a:tcPr>
                </a:tc>
              </a:tr>
            </a:tbl>
          </a:graphicData>
        </a:graphic>
      </p:graphicFrame>
      <p:pic>
        <p:nvPicPr>
          <p:cNvPr id="4" name="Picture 3" descr="#"/>
          <p:cNvPicPr/>
          <p:nvPr/>
        </p:nvPicPr>
        <p:blipFill>
          <a:blip r:embed="rId2">
            <a:extLst>
              <a:ext uri="{28A0092B-C50C-407E-A947-70E740481C1C}">
                <a14:useLocalDpi xmlns:a14="http://schemas.microsoft.com/office/drawing/2010/main" val="0"/>
              </a:ext>
            </a:extLst>
          </a:blip>
          <a:srcRect/>
          <a:stretch>
            <a:fillRect/>
          </a:stretch>
        </p:blipFill>
        <p:spPr bwMode="auto">
          <a:xfrm>
            <a:off x="10250067" y="656349"/>
            <a:ext cx="810152" cy="1296163"/>
          </a:xfrm>
          <a:prstGeom prst="rect">
            <a:avLst/>
          </a:prstGeom>
          <a:noFill/>
          <a:ln>
            <a:noFill/>
          </a:ln>
        </p:spPr>
      </p:pic>
    </p:spTree>
    <p:extLst>
      <p:ext uri="{BB962C8B-B14F-4D97-AF65-F5344CB8AC3E}">
        <p14:creationId xmlns:p14="http://schemas.microsoft.com/office/powerpoint/2010/main" val="790013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1689</Words>
  <Application>Microsoft Office PowerPoint</Application>
  <PresentationFormat>Widescreen</PresentationFormat>
  <Paragraphs>172</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Symbol</vt:lpstr>
      <vt:lpstr>Times New Roman</vt:lpstr>
      <vt:lpstr>Wingdings</vt:lpstr>
      <vt:lpstr>Office Theme</vt:lpstr>
      <vt:lpstr>Epigenetics  and  Cellular Memory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Epigenetics  and  Cellular Memory</dc:title>
  <dc:creator>Arlene R Taylor</dc:creator>
  <cp:lastModifiedBy>Arlene R Taylor</cp:lastModifiedBy>
  <cp:revision>14</cp:revision>
  <dcterms:created xsi:type="dcterms:W3CDTF">2019-05-07T23:22:50Z</dcterms:created>
  <dcterms:modified xsi:type="dcterms:W3CDTF">2019-05-31T11:17:14Z</dcterms:modified>
</cp:coreProperties>
</file>